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61"/>
  </p:notesMasterIdLst>
  <p:sldIdLst>
    <p:sldId id="448" r:id="rId2"/>
    <p:sldId id="370" r:id="rId3"/>
    <p:sldId id="451" r:id="rId4"/>
    <p:sldId id="465" r:id="rId5"/>
    <p:sldId id="544" r:id="rId6"/>
    <p:sldId id="543" r:id="rId7"/>
    <p:sldId id="466" r:id="rId8"/>
    <p:sldId id="563" r:id="rId9"/>
    <p:sldId id="467" r:id="rId10"/>
    <p:sldId id="565" r:id="rId11"/>
    <p:sldId id="564" r:id="rId12"/>
    <p:sldId id="593" r:id="rId13"/>
    <p:sldId id="594" r:id="rId14"/>
    <p:sldId id="536" r:id="rId15"/>
    <p:sldId id="538" r:id="rId16"/>
    <p:sldId id="596" r:id="rId17"/>
    <p:sldId id="600" r:id="rId18"/>
    <p:sldId id="535" r:id="rId19"/>
    <p:sldId id="540" r:id="rId20"/>
    <p:sldId id="541" r:id="rId21"/>
    <p:sldId id="453" r:id="rId22"/>
    <p:sldId id="481" r:id="rId23"/>
    <p:sldId id="478" r:id="rId24"/>
    <p:sldId id="455" r:id="rId25"/>
    <p:sldId id="456" r:id="rId26"/>
    <p:sldId id="459" r:id="rId27"/>
    <p:sldId id="460" r:id="rId28"/>
    <p:sldId id="484" r:id="rId29"/>
    <p:sldId id="657" r:id="rId30"/>
    <p:sldId id="673" r:id="rId31"/>
    <p:sldId id="671" r:id="rId32"/>
    <p:sldId id="687" r:id="rId33"/>
    <p:sldId id="672" r:id="rId34"/>
    <p:sldId id="674" r:id="rId35"/>
    <p:sldId id="675" r:id="rId36"/>
    <p:sldId id="676" r:id="rId37"/>
    <p:sldId id="679" r:id="rId38"/>
    <p:sldId id="681" r:id="rId39"/>
    <p:sldId id="684" r:id="rId40"/>
    <p:sldId id="658" r:id="rId41"/>
    <p:sldId id="542" r:id="rId42"/>
    <p:sldId id="617" r:id="rId43"/>
    <p:sldId id="618" r:id="rId44"/>
    <p:sldId id="744" r:id="rId45"/>
    <p:sldId id="619" r:id="rId46"/>
    <p:sldId id="620" r:id="rId47"/>
    <p:sldId id="621" r:id="rId48"/>
    <p:sldId id="623" r:id="rId49"/>
    <p:sldId id="624" r:id="rId50"/>
    <p:sldId id="625" r:id="rId51"/>
    <p:sldId id="659" r:id="rId52"/>
    <p:sldId id="626" r:id="rId53"/>
    <p:sldId id="627" r:id="rId54"/>
    <p:sldId id="628" r:id="rId55"/>
    <p:sldId id="629" r:id="rId56"/>
    <p:sldId id="630" r:id="rId57"/>
    <p:sldId id="631" r:id="rId58"/>
    <p:sldId id="632" r:id="rId59"/>
    <p:sldId id="633" r:id="rId60"/>
    <p:sldId id="634" r:id="rId61"/>
    <p:sldId id="660" r:id="rId62"/>
    <p:sldId id="636" r:id="rId63"/>
    <p:sldId id="637" r:id="rId64"/>
    <p:sldId id="639" r:id="rId65"/>
    <p:sldId id="640" r:id="rId66"/>
    <p:sldId id="641" r:id="rId67"/>
    <p:sldId id="642" r:id="rId68"/>
    <p:sldId id="643" r:id="rId69"/>
    <p:sldId id="644" r:id="rId70"/>
    <p:sldId id="645" r:id="rId71"/>
    <p:sldId id="670" r:id="rId72"/>
    <p:sldId id="682" r:id="rId73"/>
    <p:sldId id="661" r:id="rId74"/>
    <p:sldId id="663" r:id="rId75"/>
    <p:sldId id="664" r:id="rId76"/>
    <p:sldId id="665" r:id="rId77"/>
    <p:sldId id="662" r:id="rId78"/>
    <p:sldId id="666" r:id="rId79"/>
    <p:sldId id="688" r:id="rId80"/>
    <p:sldId id="689" r:id="rId81"/>
    <p:sldId id="690" r:id="rId82"/>
    <p:sldId id="667" r:id="rId83"/>
    <p:sldId id="668" r:id="rId84"/>
    <p:sldId id="488" r:id="rId85"/>
    <p:sldId id="505" r:id="rId86"/>
    <p:sldId id="506" r:id="rId87"/>
    <p:sldId id="516" r:id="rId88"/>
    <p:sldId id="489" r:id="rId89"/>
    <p:sldId id="685" r:id="rId90"/>
    <p:sldId id="522" r:id="rId91"/>
    <p:sldId id="686" r:id="rId92"/>
    <p:sldId id="526" r:id="rId93"/>
    <p:sldId id="525" r:id="rId94"/>
    <p:sldId id="524" r:id="rId95"/>
    <p:sldId id="590" r:id="rId96"/>
    <p:sldId id="742" r:id="rId97"/>
    <p:sldId id="468" r:id="rId98"/>
    <p:sldId id="548" r:id="rId99"/>
    <p:sldId id="550" r:id="rId100"/>
    <p:sldId id="551" r:id="rId101"/>
    <p:sldId id="552" r:id="rId102"/>
    <p:sldId id="469" r:id="rId103"/>
    <p:sldId id="527" r:id="rId104"/>
    <p:sldId id="572" r:id="rId105"/>
    <p:sldId id="528" r:id="rId106"/>
    <p:sldId id="743" r:id="rId107"/>
    <p:sldId id="696" r:id="rId108"/>
    <p:sldId id="697" r:id="rId109"/>
    <p:sldId id="698" r:id="rId110"/>
    <p:sldId id="699" r:id="rId111"/>
    <p:sldId id="700" r:id="rId112"/>
    <p:sldId id="751" r:id="rId113"/>
    <p:sldId id="746" r:id="rId114"/>
    <p:sldId id="747" r:id="rId115"/>
    <p:sldId id="748" r:id="rId116"/>
    <p:sldId id="749" r:id="rId117"/>
    <p:sldId id="702" r:id="rId118"/>
    <p:sldId id="703" r:id="rId119"/>
    <p:sldId id="704" r:id="rId120"/>
    <p:sldId id="705" r:id="rId121"/>
    <p:sldId id="706" r:id="rId122"/>
    <p:sldId id="707" r:id="rId123"/>
    <p:sldId id="708" r:id="rId124"/>
    <p:sldId id="709" r:id="rId125"/>
    <p:sldId id="716" r:id="rId126"/>
    <p:sldId id="717" r:id="rId127"/>
    <p:sldId id="718" r:id="rId128"/>
    <p:sldId id="719" r:id="rId129"/>
    <p:sldId id="720" r:id="rId130"/>
    <p:sldId id="721" r:id="rId131"/>
    <p:sldId id="722" r:id="rId132"/>
    <p:sldId id="723" r:id="rId133"/>
    <p:sldId id="724" r:id="rId134"/>
    <p:sldId id="710" r:id="rId135"/>
    <p:sldId id="711" r:id="rId136"/>
    <p:sldId id="712" r:id="rId137"/>
    <p:sldId id="713" r:id="rId138"/>
    <p:sldId id="714" r:id="rId139"/>
    <p:sldId id="715" r:id="rId140"/>
    <p:sldId id="726" r:id="rId141"/>
    <p:sldId id="727" r:id="rId142"/>
    <p:sldId id="728" r:id="rId143"/>
    <p:sldId id="729" r:id="rId144"/>
    <p:sldId id="730" r:id="rId145"/>
    <p:sldId id="731" r:id="rId146"/>
    <p:sldId id="732" r:id="rId147"/>
    <p:sldId id="739" r:id="rId148"/>
    <p:sldId id="733" r:id="rId149"/>
    <p:sldId id="734" r:id="rId150"/>
    <p:sldId id="740" r:id="rId151"/>
    <p:sldId id="735" r:id="rId152"/>
    <p:sldId id="736" r:id="rId153"/>
    <p:sldId id="737" r:id="rId154"/>
    <p:sldId id="738" r:id="rId155"/>
    <p:sldId id="614" r:id="rId156"/>
    <p:sldId id="615" r:id="rId157"/>
    <p:sldId id="741" r:id="rId158"/>
    <p:sldId id="616" r:id="rId159"/>
    <p:sldId id="313" r:id="rId160"/>
  </p:sldIdLst>
  <p:sldSz cx="12190413" cy="6858000"/>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536435" algn="l" rtl="0" fontAlgn="base">
      <a:spcBef>
        <a:spcPct val="0"/>
      </a:spcBef>
      <a:spcAft>
        <a:spcPct val="0"/>
      </a:spcAft>
      <a:defRPr kern="1200">
        <a:solidFill>
          <a:schemeClr val="tx1"/>
        </a:solidFill>
        <a:latin typeface="Arial" charset="0"/>
        <a:ea typeface="+mn-ea"/>
        <a:cs typeface="Arial" charset="0"/>
      </a:defRPr>
    </a:lvl2pPr>
    <a:lvl3pPr marL="1072870" algn="l" rtl="0" fontAlgn="base">
      <a:spcBef>
        <a:spcPct val="0"/>
      </a:spcBef>
      <a:spcAft>
        <a:spcPct val="0"/>
      </a:spcAft>
      <a:defRPr kern="1200">
        <a:solidFill>
          <a:schemeClr val="tx1"/>
        </a:solidFill>
        <a:latin typeface="Arial" charset="0"/>
        <a:ea typeface="+mn-ea"/>
        <a:cs typeface="Arial" charset="0"/>
      </a:defRPr>
    </a:lvl3pPr>
    <a:lvl4pPr marL="1609304" algn="l" rtl="0" fontAlgn="base">
      <a:spcBef>
        <a:spcPct val="0"/>
      </a:spcBef>
      <a:spcAft>
        <a:spcPct val="0"/>
      </a:spcAft>
      <a:defRPr kern="1200">
        <a:solidFill>
          <a:schemeClr val="tx1"/>
        </a:solidFill>
        <a:latin typeface="Arial" charset="0"/>
        <a:ea typeface="+mn-ea"/>
        <a:cs typeface="Arial" charset="0"/>
      </a:defRPr>
    </a:lvl4pPr>
    <a:lvl5pPr marL="2145738" algn="l" rtl="0" fontAlgn="base">
      <a:spcBef>
        <a:spcPct val="0"/>
      </a:spcBef>
      <a:spcAft>
        <a:spcPct val="0"/>
      </a:spcAft>
      <a:defRPr kern="1200">
        <a:solidFill>
          <a:schemeClr val="tx1"/>
        </a:solidFill>
        <a:latin typeface="Arial" charset="0"/>
        <a:ea typeface="+mn-ea"/>
        <a:cs typeface="Arial" charset="0"/>
      </a:defRPr>
    </a:lvl5pPr>
    <a:lvl6pPr marL="2682173" algn="l" defTabSz="1072870" rtl="0" eaLnBrk="1" latinLnBrk="0" hangingPunct="1">
      <a:defRPr kern="1200">
        <a:solidFill>
          <a:schemeClr val="tx1"/>
        </a:solidFill>
        <a:latin typeface="Arial" charset="0"/>
        <a:ea typeface="+mn-ea"/>
        <a:cs typeface="Arial" charset="0"/>
      </a:defRPr>
    </a:lvl6pPr>
    <a:lvl7pPr marL="3218608" algn="l" defTabSz="1072870" rtl="0" eaLnBrk="1" latinLnBrk="0" hangingPunct="1">
      <a:defRPr kern="1200">
        <a:solidFill>
          <a:schemeClr val="tx1"/>
        </a:solidFill>
        <a:latin typeface="Arial" charset="0"/>
        <a:ea typeface="+mn-ea"/>
        <a:cs typeface="Arial" charset="0"/>
      </a:defRPr>
    </a:lvl7pPr>
    <a:lvl8pPr marL="3755042" algn="l" defTabSz="1072870" rtl="0" eaLnBrk="1" latinLnBrk="0" hangingPunct="1">
      <a:defRPr kern="1200">
        <a:solidFill>
          <a:schemeClr val="tx1"/>
        </a:solidFill>
        <a:latin typeface="Arial" charset="0"/>
        <a:ea typeface="+mn-ea"/>
        <a:cs typeface="Arial" charset="0"/>
      </a:defRPr>
    </a:lvl8pPr>
    <a:lvl9pPr marL="4291477" algn="l" defTabSz="107287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00CC99"/>
    <a:srgbClr val="CC0099"/>
    <a:srgbClr val="FF33CC"/>
    <a:srgbClr val="DBEEF4"/>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57" autoAdjust="0"/>
    <p:restoredTop sz="96605" autoAdjust="0"/>
  </p:normalViewPr>
  <p:slideViewPr>
    <p:cSldViewPr>
      <p:cViewPr>
        <p:scale>
          <a:sx n="80" d="100"/>
          <a:sy n="80" d="100"/>
        </p:scale>
        <p:origin x="-451" y="-187"/>
      </p:cViewPr>
      <p:guideLst>
        <p:guide orient="horz" pos="2160"/>
        <p:guide pos="3840"/>
      </p:guideLst>
    </p:cSldViewPr>
  </p:slideViewPr>
  <p:outlineViewPr>
    <p:cViewPr>
      <p:scale>
        <a:sx n="33" d="100"/>
        <a:sy n="33" d="100"/>
      </p:scale>
      <p:origin x="0" y="1728"/>
    </p:cViewPr>
  </p:outlineViewPr>
  <p:notesTextViewPr>
    <p:cViewPr>
      <p:scale>
        <a:sx n="100" d="100"/>
        <a:sy n="100" d="100"/>
      </p:scale>
      <p:origin x="0" y="0"/>
    </p:cViewPr>
  </p:notesTextViewPr>
  <p:notesViewPr>
    <p:cSldViewPr>
      <p:cViewPr varScale="1">
        <p:scale>
          <a:sx n="69" d="100"/>
          <a:sy n="69" d="100"/>
        </p:scale>
        <p:origin x="-3318" y="-108"/>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E0DDE-7ACF-4AF8-B30A-5E5E892C8504}" type="doc">
      <dgm:prSet loTypeId="urn:microsoft.com/office/officeart/2005/8/layout/vList4#1" loCatId="list" qsTypeId="urn:microsoft.com/office/officeart/2005/8/quickstyle/simple1" qsCatId="simple" csTypeId="urn:microsoft.com/office/officeart/2005/8/colors/colorful3" csCatId="colorful" phldr="1"/>
      <dgm:spPr/>
      <dgm:t>
        <a:bodyPr/>
        <a:lstStyle/>
        <a:p>
          <a:endParaRPr lang="tr-TR"/>
        </a:p>
      </dgm:t>
    </dgm:pt>
    <dgm:pt modelId="{6C149795-7E7A-4839-9874-AE0F86B2A785}">
      <dgm:prSet phldrT="[Metin]" custT="1">
        <dgm:style>
          <a:lnRef idx="3">
            <a:schemeClr val="lt1"/>
          </a:lnRef>
          <a:fillRef idx="1">
            <a:schemeClr val="accent2"/>
          </a:fillRef>
          <a:effectRef idx="1">
            <a:schemeClr val="accent2"/>
          </a:effectRef>
          <a:fontRef idx="minor">
            <a:schemeClr val="lt1"/>
          </a:fontRef>
        </dgm:style>
      </dgm:prSet>
      <dgm:spPr/>
      <dgm:t>
        <a:bodyPr/>
        <a:lstStyle/>
        <a:p>
          <a:r>
            <a:rPr lang="tr-TR" altLang="tr-TR" sz="2000" b="1" dirty="0"/>
            <a:t>Sağlık Hizmetleri </a:t>
          </a:r>
          <a:endParaRPr lang="tr-TR" sz="2000" b="1" dirty="0"/>
        </a:p>
      </dgm:t>
    </dgm:pt>
    <dgm:pt modelId="{890F48A8-5556-4A3B-A3B8-6F312BF3B3E3}" type="parTrans" cxnId="{7A5C427B-A961-4BFB-B232-3EC2B136FC27}">
      <dgm:prSet/>
      <dgm:spPr/>
      <dgm:t>
        <a:bodyPr/>
        <a:lstStyle/>
        <a:p>
          <a:endParaRPr lang="tr-TR" sz="1600"/>
        </a:p>
      </dgm:t>
    </dgm:pt>
    <dgm:pt modelId="{51D18637-F9D3-44BF-B84C-57B45D8749A6}" type="sibTrans" cxnId="{7A5C427B-A961-4BFB-B232-3EC2B136FC27}">
      <dgm:prSet/>
      <dgm:spPr/>
      <dgm:t>
        <a:bodyPr/>
        <a:lstStyle/>
        <a:p>
          <a:endParaRPr lang="tr-TR" sz="1600"/>
        </a:p>
      </dgm:t>
    </dgm:pt>
    <dgm:pt modelId="{82000966-8971-4F4E-8100-44D0587D88B8}">
      <dgm:prSet custT="1">
        <dgm:style>
          <a:lnRef idx="3">
            <a:schemeClr val="lt1"/>
          </a:lnRef>
          <a:fillRef idx="1">
            <a:schemeClr val="accent3"/>
          </a:fillRef>
          <a:effectRef idx="1">
            <a:schemeClr val="accent3"/>
          </a:effectRef>
          <a:fontRef idx="minor">
            <a:schemeClr val="lt1"/>
          </a:fontRef>
        </dgm:style>
      </dgm:prSet>
      <dgm:spPr/>
      <dgm:t>
        <a:bodyPr/>
        <a:lstStyle/>
        <a:p>
          <a:r>
            <a:rPr lang="tr-TR" altLang="tr-TR" sz="2000" b="1" dirty="0"/>
            <a:t>Beslenme</a:t>
          </a:r>
          <a:endParaRPr lang="tr-TR" sz="2000" b="1" dirty="0"/>
        </a:p>
      </dgm:t>
    </dgm:pt>
    <dgm:pt modelId="{3247BAE5-24E6-46C4-AEB7-83E8F8514E2B}" type="parTrans" cxnId="{616917D2-E63A-47F0-9B60-1B7D3245279A}">
      <dgm:prSet/>
      <dgm:spPr/>
      <dgm:t>
        <a:bodyPr/>
        <a:lstStyle/>
        <a:p>
          <a:endParaRPr lang="tr-TR" sz="1600"/>
        </a:p>
      </dgm:t>
    </dgm:pt>
    <dgm:pt modelId="{9C2D75F3-D4CE-488C-83B4-9FE43EC957F5}" type="sibTrans" cxnId="{616917D2-E63A-47F0-9B60-1B7D3245279A}">
      <dgm:prSet/>
      <dgm:spPr/>
      <dgm:t>
        <a:bodyPr/>
        <a:lstStyle/>
        <a:p>
          <a:endParaRPr lang="tr-TR" sz="1600"/>
        </a:p>
      </dgm:t>
    </dgm:pt>
    <dgm:pt modelId="{4B4AF452-9738-4255-8280-45C778279712}">
      <dgm:prSet custT="1">
        <dgm:style>
          <a:lnRef idx="3">
            <a:schemeClr val="lt1"/>
          </a:lnRef>
          <a:fillRef idx="1">
            <a:schemeClr val="accent5"/>
          </a:fillRef>
          <a:effectRef idx="1">
            <a:schemeClr val="accent5"/>
          </a:effectRef>
          <a:fontRef idx="minor">
            <a:schemeClr val="lt1"/>
          </a:fontRef>
        </dgm:style>
      </dgm:prSet>
      <dgm:spPr/>
      <dgm:t>
        <a:bodyPr/>
        <a:lstStyle/>
        <a:p>
          <a:r>
            <a:rPr lang="tr-TR" altLang="tr-TR" sz="2000" b="1" dirty="0"/>
            <a:t>Sağlıklı ve Güvenli Okul Çevresi</a:t>
          </a:r>
        </a:p>
      </dgm:t>
    </dgm:pt>
    <dgm:pt modelId="{28988CAB-B157-4DE1-825B-093E60225C2C}" type="parTrans" cxnId="{DB846E27-B027-4651-98E2-345B06064AD2}">
      <dgm:prSet/>
      <dgm:spPr/>
      <dgm:t>
        <a:bodyPr/>
        <a:lstStyle/>
        <a:p>
          <a:endParaRPr lang="tr-TR" sz="1600"/>
        </a:p>
      </dgm:t>
    </dgm:pt>
    <dgm:pt modelId="{BAB9F5E8-B4C4-465E-8DAD-AF342DB9D912}" type="sibTrans" cxnId="{DB846E27-B027-4651-98E2-345B06064AD2}">
      <dgm:prSet/>
      <dgm:spPr/>
      <dgm:t>
        <a:bodyPr/>
        <a:lstStyle/>
        <a:p>
          <a:endParaRPr lang="tr-TR" sz="1600"/>
        </a:p>
      </dgm:t>
    </dgm:pt>
    <dgm:pt modelId="{962E5787-20CA-47BB-B2B5-9829A0323D3F}" type="pres">
      <dgm:prSet presAssocID="{681E0DDE-7ACF-4AF8-B30A-5E5E892C8504}" presName="linear" presStyleCnt="0">
        <dgm:presLayoutVars>
          <dgm:dir/>
          <dgm:resizeHandles val="exact"/>
        </dgm:presLayoutVars>
      </dgm:prSet>
      <dgm:spPr/>
      <dgm:t>
        <a:bodyPr/>
        <a:lstStyle/>
        <a:p>
          <a:endParaRPr lang="tr-TR"/>
        </a:p>
      </dgm:t>
    </dgm:pt>
    <dgm:pt modelId="{A1E273FD-69E5-40B6-BCBF-F5EFB047D371}" type="pres">
      <dgm:prSet presAssocID="{6C149795-7E7A-4839-9874-AE0F86B2A785}" presName="comp" presStyleCnt="0"/>
      <dgm:spPr/>
    </dgm:pt>
    <dgm:pt modelId="{E6C71A88-AE87-4480-AFFD-C7C0E8047D62}" type="pres">
      <dgm:prSet presAssocID="{6C149795-7E7A-4839-9874-AE0F86B2A785}" presName="box" presStyleLbl="node1" presStyleIdx="0" presStyleCnt="3" custScaleY="22456"/>
      <dgm:spPr/>
      <dgm:t>
        <a:bodyPr/>
        <a:lstStyle/>
        <a:p>
          <a:endParaRPr lang="tr-TR"/>
        </a:p>
      </dgm:t>
    </dgm:pt>
    <dgm:pt modelId="{E6249F40-DBA0-476C-A2BE-F840B8386192}" type="pres">
      <dgm:prSet presAssocID="{6C149795-7E7A-4839-9874-AE0F86B2A785}" presName="img" presStyleLbl="fgImgPlace1" presStyleIdx="0" presStyleCnt="3" custScaleX="60594" custScaleY="21491"/>
      <dgm:spPr>
        <a:blipFill rotWithShape="0">
          <a:blip xmlns:r="http://schemas.openxmlformats.org/officeDocument/2006/relationships" r:embed="rId1"/>
          <a:stretch>
            <a:fillRect/>
          </a:stretch>
        </a:blipFill>
      </dgm:spPr>
    </dgm:pt>
    <dgm:pt modelId="{52C9434B-8D2E-4D6C-A0A1-F970FF0FAE4B}" type="pres">
      <dgm:prSet presAssocID="{6C149795-7E7A-4839-9874-AE0F86B2A785}" presName="text" presStyleLbl="node1" presStyleIdx="0" presStyleCnt="3">
        <dgm:presLayoutVars>
          <dgm:bulletEnabled val="1"/>
        </dgm:presLayoutVars>
      </dgm:prSet>
      <dgm:spPr/>
      <dgm:t>
        <a:bodyPr/>
        <a:lstStyle/>
        <a:p>
          <a:endParaRPr lang="tr-TR"/>
        </a:p>
      </dgm:t>
    </dgm:pt>
    <dgm:pt modelId="{C5F95F5F-0874-4738-A539-13322D07253B}" type="pres">
      <dgm:prSet presAssocID="{51D18637-F9D3-44BF-B84C-57B45D8749A6}" presName="spacer" presStyleCnt="0"/>
      <dgm:spPr/>
    </dgm:pt>
    <dgm:pt modelId="{D3AD80FC-E75A-45B2-8C55-643F141D5498}" type="pres">
      <dgm:prSet presAssocID="{4B4AF452-9738-4255-8280-45C778279712}" presName="comp" presStyleCnt="0"/>
      <dgm:spPr/>
    </dgm:pt>
    <dgm:pt modelId="{924A23F7-9C75-44FC-9FD9-4CC6719120DE}" type="pres">
      <dgm:prSet presAssocID="{4B4AF452-9738-4255-8280-45C778279712}" presName="box" presStyleLbl="node1" presStyleIdx="1" presStyleCnt="3" custScaleY="26384" custLinFactNeighborY="-3577"/>
      <dgm:spPr/>
      <dgm:t>
        <a:bodyPr/>
        <a:lstStyle/>
        <a:p>
          <a:endParaRPr lang="tr-TR"/>
        </a:p>
      </dgm:t>
    </dgm:pt>
    <dgm:pt modelId="{B8614BDC-829C-40D1-827A-4DE773CB2A09}" type="pres">
      <dgm:prSet presAssocID="{4B4AF452-9738-4255-8280-45C778279712}" presName="img" presStyleLbl="fgImgPlace1" presStyleIdx="1" presStyleCnt="3" custScaleX="60594" custScaleY="24989" custLinFactNeighborX="-6438" custLinFactNeighborY="-5643"/>
      <dgm:spPr>
        <a:blipFill rotWithShape="0">
          <a:blip xmlns:r="http://schemas.openxmlformats.org/officeDocument/2006/relationships" r:embed="rId2"/>
          <a:stretch>
            <a:fillRect/>
          </a:stretch>
        </a:blipFill>
      </dgm:spPr>
    </dgm:pt>
    <dgm:pt modelId="{95026C31-0B36-4166-869A-CC031CD171B1}" type="pres">
      <dgm:prSet presAssocID="{4B4AF452-9738-4255-8280-45C778279712}" presName="text" presStyleLbl="node1" presStyleIdx="1" presStyleCnt="3">
        <dgm:presLayoutVars>
          <dgm:bulletEnabled val="1"/>
        </dgm:presLayoutVars>
      </dgm:prSet>
      <dgm:spPr/>
      <dgm:t>
        <a:bodyPr/>
        <a:lstStyle/>
        <a:p>
          <a:endParaRPr lang="tr-TR"/>
        </a:p>
      </dgm:t>
    </dgm:pt>
    <dgm:pt modelId="{29AAA86C-DC7D-4030-A020-6195FC6D4C79}" type="pres">
      <dgm:prSet presAssocID="{BAB9F5E8-B4C4-465E-8DAD-AF342DB9D912}" presName="spacer" presStyleCnt="0"/>
      <dgm:spPr/>
    </dgm:pt>
    <dgm:pt modelId="{2B82602B-E92D-4CA3-BAEF-51F866641C61}" type="pres">
      <dgm:prSet presAssocID="{82000966-8971-4F4E-8100-44D0587D88B8}" presName="comp" presStyleCnt="0"/>
      <dgm:spPr/>
    </dgm:pt>
    <dgm:pt modelId="{0A184964-C58A-46A5-966D-88DEB8127390}" type="pres">
      <dgm:prSet presAssocID="{82000966-8971-4F4E-8100-44D0587D88B8}" presName="box" presStyleLbl="node1" presStyleIdx="2" presStyleCnt="3" custScaleY="23038" custLinFactNeighborY="-8314"/>
      <dgm:spPr/>
      <dgm:t>
        <a:bodyPr/>
        <a:lstStyle/>
        <a:p>
          <a:endParaRPr lang="tr-TR"/>
        </a:p>
      </dgm:t>
    </dgm:pt>
    <dgm:pt modelId="{6B654164-3A1F-4F0D-8AE2-A8243DE481C7}" type="pres">
      <dgm:prSet presAssocID="{82000966-8971-4F4E-8100-44D0587D88B8}" presName="img" presStyleLbl="fgImgPlace1" presStyleIdx="2" presStyleCnt="3" custScaleX="61905" custScaleY="17042" custLinFactNeighborY="-9691"/>
      <dgm:spPr>
        <a:blipFill rotWithShape="0">
          <a:blip xmlns:r="http://schemas.openxmlformats.org/officeDocument/2006/relationships" r:embed="rId3"/>
          <a:stretch>
            <a:fillRect/>
          </a:stretch>
        </a:blipFill>
      </dgm:spPr>
    </dgm:pt>
    <dgm:pt modelId="{EB307193-997D-4968-BAAF-9F5C5BE78EBC}" type="pres">
      <dgm:prSet presAssocID="{82000966-8971-4F4E-8100-44D0587D88B8}" presName="text" presStyleLbl="node1" presStyleIdx="2" presStyleCnt="3">
        <dgm:presLayoutVars>
          <dgm:bulletEnabled val="1"/>
        </dgm:presLayoutVars>
      </dgm:prSet>
      <dgm:spPr/>
      <dgm:t>
        <a:bodyPr/>
        <a:lstStyle/>
        <a:p>
          <a:endParaRPr lang="tr-TR"/>
        </a:p>
      </dgm:t>
    </dgm:pt>
  </dgm:ptLst>
  <dgm:cxnLst>
    <dgm:cxn modelId="{616917D2-E63A-47F0-9B60-1B7D3245279A}" srcId="{681E0DDE-7ACF-4AF8-B30A-5E5E892C8504}" destId="{82000966-8971-4F4E-8100-44D0587D88B8}" srcOrd="2" destOrd="0" parTransId="{3247BAE5-24E6-46C4-AEB7-83E8F8514E2B}" sibTransId="{9C2D75F3-D4CE-488C-83B4-9FE43EC957F5}"/>
    <dgm:cxn modelId="{5A864C1A-336A-441E-B614-482A4095AE4F}" type="presOf" srcId="{681E0DDE-7ACF-4AF8-B30A-5E5E892C8504}" destId="{962E5787-20CA-47BB-B2B5-9829A0323D3F}" srcOrd="0" destOrd="0" presId="urn:microsoft.com/office/officeart/2005/8/layout/vList4#1"/>
    <dgm:cxn modelId="{9F6102EC-0D6A-4128-8887-FF122826F7BD}" type="presOf" srcId="{6C149795-7E7A-4839-9874-AE0F86B2A785}" destId="{52C9434B-8D2E-4D6C-A0A1-F970FF0FAE4B}" srcOrd="1" destOrd="0" presId="urn:microsoft.com/office/officeart/2005/8/layout/vList4#1"/>
    <dgm:cxn modelId="{7A5C427B-A961-4BFB-B232-3EC2B136FC27}" srcId="{681E0DDE-7ACF-4AF8-B30A-5E5E892C8504}" destId="{6C149795-7E7A-4839-9874-AE0F86B2A785}" srcOrd="0" destOrd="0" parTransId="{890F48A8-5556-4A3B-A3B8-6F312BF3B3E3}" sibTransId="{51D18637-F9D3-44BF-B84C-57B45D8749A6}"/>
    <dgm:cxn modelId="{843C55E0-B82B-4680-8199-BF7DCFE81633}" type="presOf" srcId="{6C149795-7E7A-4839-9874-AE0F86B2A785}" destId="{E6C71A88-AE87-4480-AFFD-C7C0E8047D62}" srcOrd="0" destOrd="0" presId="urn:microsoft.com/office/officeart/2005/8/layout/vList4#1"/>
    <dgm:cxn modelId="{32665C9F-F87E-403C-AC28-7BCF7E981104}" type="presOf" srcId="{82000966-8971-4F4E-8100-44D0587D88B8}" destId="{0A184964-C58A-46A5-966D-88DEB8127390}" srcOrd="0" destOrd="0" presId="urn:microsoft.com/office/officeart/2005/8/layout/vList4#1"/>
    <dgm:cxn modelId="{B2514685-A4CD-48E2-83E3-F1858E838D0B}" type="presOf" srcId="{82000966-8971-4F4E-8100-44D0587D88B8}" destId="{EB307193-997D-4968-BAAF-9F5C5BE78EBC}" srcOrd="1" destOrd="0" presId="urn:microsoft.com/office/officeart/2005/8/layout/vList4#1"/>
    <dgm:cxn modelId="{E810C0E6-9281-46E8-ACBF-45571F799D0F}" type="presOf" srcId="{4B4AF452-9738-4255-8280-45C778279712}" destId="{924A23F7-9C75-44FC-9FD9-4CC6719120DE}" srcOrd="0" destOrd="0" presId="urn:microsoft.com/office/officeart/2005/8/layout/vList4#1"/>
    <dgm:cxn modelId="{DB846E27-B027-4651-98E2-345B06064AD2}" srcId="{681E0DDE-7ACF-4AF8-B30A-5E5E892C8504}" destId="{4B4AF452-9738-4255-8280-45C778279712}" srcOrd="1" destOrd="0" parTransId="{28988CAB-B157-4DE1-825B-093E60225C2C}" sibTransId="{BAB9F5E8-B4C4-465E-8DAD-AF342DB9D912}"/>
    <dgm:cxn modelId="{68EC16AF-7F6E-4D10-A660-37796606C0AF}" type="presOf" srcId="{4B4AF452-9738-4255-8280-45C778279712}" destId="{95026C31-0B36-4166-869A-CC031CD171B1}" srcOrd="1" destOrd="0" presId="urn:microsoft.com/office/officeart/2005/8/layout/vList4#1"/>
    <dgm:cxn modelId="{AF392BA6-6E15-4997-910E-6574228F2C0F}" type="presParOf" srcId="{962E5787-20CA-47BB-B2B5-9829A0323D3F}" destId="{A1E273FD-69E5-40B6-BCBF-F5EFB047D371}" srcOrd="0" destOrd="0" presId="urn:microsoft.com/office/officeart/2005/8/layout/vList4#1"/>
    <dgm:cxn modelId="{A4B14A0B-0D00-4894-937A-CE9EA020976F}" type="presParOf" srcId="{A1E273FD-69E5-40B6-BCBF-F5EFB047D371}" destId="{E6C71A88-AE87-4480-AFFD-C7C0E8047D62}" srcOrd="0" destOrd="0" presId="urn:microsoft.com/office/officeart/2005/8/layout/vList4#1"/>
    <dgm:cxn modelId="{122F82D5-6564-4368-9FA6-A74943AAD6DC}" type="presParOf" srcId="{A1E273FD-69E5-40B6-BCBF-F5EFB047D371}" destId="{E6249F40-DBA0-476C-A2BE-F840B8386192}" srcOrd="1" destOrd="0" presId="urn:microsoft.com/office/officeart/2005/8/layout/vList4#1"/>
    <dgm:cxn modelId="{CE1079AB-CFB1-4F94-A1CE-44CC7F4549A0}" type="presParOf" srcId="{A1E273FD-69E5-40B6-BCBF-F5EFB047D371}" destId="{52C9434B-8D2E-4D6C-A0A1-F970FF0FAE4B}" srcOrd="2" destOrd="0" presId="urn:microsoft.com/office/officeart/2005/8/layout/vList4#1"/>
    <dgm:cxn modelId="{C5D0BEB0-1658-462D-8522-BCE124EEDF56}" type="presParOf" srcId="{962E5787-20CA-47BB-B2B5-9829A0323D3F}" destId="{C5F95F5F-0874-4738-A539-13322D07253B}" srcOrd="1" destOrd="0" presId="urn:microsoft.com/office/officeart/2005/8/layout/vList4#1"/>
    <dgm:cxn modelId="{79F96FE1-9EB5-482F-85A5-3F13D9CED362}" type="presParOf" srcId="{962E5787-20CA-47BB-B2B5-9829A0323D3F}" destId="{D3AD80FC-E75A-45B2-8C55-643F141D5498}" srcOrd="2" destOrd="0" presId="urn:microsoft.com/office/officeart/2005/8/layout/vList4#1"/>
    <dgm:cxn modelId="{E4A051DD-5119-420D-A993-B01C30B25F4D}" type="presParOf" srcId="{D3AD80FC-E75A-45B2-8C55-643F141D5498}" destId="{924A23F7-9C75-44FC-9FD9-4CC6719120DE}" srcOrd="0" destOrd="0" presId="urn:microsoft.com/office/officeart/2005/8/layout/vList4#1"/>
    <dgm:cxn modelId="{13222DF8-0116-418D-A1B5-F4BA2A4F5111}" type="presParOf" srcId="{D3AD80FC-E75A-45B2-8C55-643F141D5498}" destId="{B8614BDC-829C-40D1-827A-4DE773CB2A09}" srcOrd="1" destOrd="0" presId="urn:microsoft.com/office/officeart/2005/8/layout/vList4#1"/>
    <dgm:cxn modelId="{6AC45B1F-1438-43E3-A779-59F40D510043}" type="presParOf" srcId="{D3AD80FC-E75A-45B2-8C55-643F141D5498}" destId="{95026C31-0B36-4166-869A-CC031CD171B1}" srcOrd="2" destOrd="0" presId="urn:microsoft.com/office/officeart/2005/8/layout/vList4#1"/>
    <dgm:cxn modelId="{D6B0B8EA-8224-48B2-9B28-E1FE1B25916E}" type="presParOf" srcId="{962E5787-20CA-47BB-B2B5-9829A0323D3F}" destId="{29AAA86C-DC7D-4030-A020-6195FC6D4C79}" srcOrd="3" destOrd="0" presId="urn:microsoft.com/office/officeart/2005/8/layout/vList4#1"/>
    <dgm:cxn modelId="{21EFBBD2-E5C3-41D7-9D35-C9A61A52A3EF}" type="presParOf" srcId="{962E5787-20CA-47BB-B2B5-9829A0323D3F}" destId="{2B82602B-E92D-4CA3-BAEF-51F866641C61}" srcOrd="4" destOrd="0" presId="urn:microsoft.com/office/officeart/2005/8/layout/vList4#1"/>
    <dgm:cxn modelId="{4570AC94-26B3-4A07-8211-71BAF2DEF13A}" type="presParOf" srcId="{2B82602B-E92D-4CA3-BAEF-51F866641C61}" destId="{0A184964-C58A-46A5-966D-88DEB8127390}" srcOrd="0" destOrd="0" presId="urn:microsoft.com/office/officeart/2005/8/layout/vList4#1"/>
    <dgm:cxn modelId="{559A489B-0287-4C39-B8B0-067AE3DF198E}" type="presParOf" srcId="{2B82602B-E92D-4CA3-BAEF-51F866641C61}" destId="{6B654164-3A1F-4F0D-8AE2-A8243DE481C7}" srcOrd="1" destOrd="0" presId="urn:microsoft.com/office/officeart/2005/8/layout/vList4#1"/>
    <dgm:cxn modelId="{2FBBBF1A-7A16-4B1D-A77C-736CB446F4F3}" type="presParOf" srcId="{2B82602B-E92D-4CA3-BAEF-51F866641C61}" destId="{EB307193-997D-4968-BAAF-9F5C5BE78EBC}"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2" csCatId="colorful" phldr="1"/>
      <dgm:spPr/>
      <dgm:t>
        <a:bodyPr/>
        <a:lstStyle/>
        <a:p>
          <a:endParaRPr lang="tr-TR"/>
        </a:p>
      </dgm:t>
    </dgm:pt>
    <dgm:pt modelId="{868F7236-B6F6-40DB-AAB2-54A5B97F1FD0}">
      <dgm:prSet phldrT="[Metin]"/>
      <dgm:spPr/>
      <dgm:t>
        <a:bodyPr/>
        <a:lstStyle/>
        <a:p>
          <a:r>
            <a:rPr lang="tr-TR" b="1" dirty="0" smtClean="0">
              <a:latin typeface="Times New Roman" pitchFamily="18" charset="0"/>
              <a:cs typeface="Times New Roman" pitchFamily="18" charset="0"/>
            </a:rPr>
            <a:t>SAĞLIK BAKANLIĞI </a:t>
          </a:r>
        </a:p>
      </dgm:t>
    </dgm:pt>
    <dgm:pt modelId="{F4BB096B-68F8-4EC8-935A-14E872C80BF4}" type="parTrans" cxnId="{B6A8BD93-4382-4F54-B4BD-1E223792093E}">
      <dgm:prSet/>
      <dgm:spPr/>
      <dgm:t>
        <a:bodyPr/>
        <a:lstStyle/>
        <a:p>
          <a:endParaRPr lang="tr-TR">
            <a:latin typeface="Times New Roman" pitchFamily="18" charset="0"/>
            <a:cs typeface="Times New Roman" pitchFamily="18" charset="0"/>
          </a:endParaRPr>
        </a:p>
      </dgm:t>
    </dgm:pt>
    <dgm:pt modelId="{AE5FABDF-6D07-4F99-9DE8-71A049AFF668}" type="sibTrans" cxnId="{B6A8BD93-4382-4F54-B4BD-1E223792093E}">
      <dgm:prSet/>
      <dgm:spPr/>
      <dgm:t>
        <a:bodyPr/>
        <a:lstStyle/>
        <a:p>
          <a:endParaRPr lang="tr-TR">
            <a:latin typeface="Times New Roman" pitchFamily="18" charset="0"/>
            <a:cs typeface="Times New Roman" pitchFamily="18" charset="0"/>
          </a:endParaRPr>
        </a:p>
      </dgm:t>
    </dgm:pt>
    <dgm:pt modelId="{D4B5413C-268F-4BF1-BFB1-D3D825892E26}">
      <dgm:prSet phldrT="[Metin]" custT="1"/>
      <dgm:spPr/>
      <dgm:t>
        <a:bodyPr/>
        <a:lstStyle/>
        <a:p>
          <a:pPr algn="l"/>
          <a:r>
            <a:rPr lang="tr-TR" sz="1800" b="0" dirty="0" smtClean="0">
              <a:solidFill>
                <a:schemeClr val="tx1"/>
              </a:solidFill>
              <a:latin typeface="Times New Roman" pitchFamily="18" charset="0"/>
              <a:cs typeface="Times New Roman" pitchFamily="18" charset="0"/>
            </a:rPr>
            <a:t>Bulaşıcı Olmayan Hastalıklar, </a:t>
          </a:r>
          <a:endParaRPr lang="tr-TR" sz="1800" dirty="0">
            <a:solidFill>
              <a:schemeClr val="tx1"/>
            </a:solidFill>
            <a:latin typeface="Times New Roman" pitchFamily="18" charset="0"/>
            <a:cs typeface="Times New Roman" pitchFamily="18" charset="0"/>
          </a:endParaRPr>
        </a:p>
      </dgm:t>
    </dgm:pt>
    <dgm:pt modelId="{3253BCE0-5DDF-4B63-8D8B-06FACC5E6562}" type="parTrans" cxnId="{37AFDBD7-A27C-455D-9381-2B86A6AB3536}">
      <dgm:prSet/>
      <dgm:spPr/>
      <dgm:t>
        <a:bodyPr/>
        <a:lstStyle/>
        <a:p>
          <a:endParaRPr lang="tr-TR">
            <a:latin typeface="Times New Roman" pitchFamily="18" charset="0"/>
            <a:cs typeface="Times New Roman" pitchFamily="18" charset="0"/>
          </a:endParaRPr>
        </a:p>
      </dgm:t>
    </dgm:pt>
    <dgm:pt modelId="{DF8774E5-78C0-4A0E-B6ED-6B1ABEB6ADF7}" type="sibTrans" cxnId="{37AFDBD7-A27C-455D-9381-2B86A6AB3536}">
      <dgm:prSet/>
      <dgm:spPr/>
      <dgm:t>
        <a:bodyPr/>
        <a:lstStyle/>
        <a:p>
          <a:endParaRPr lang="tr-TR">
            <a:latin typeface="Times New Roman" pitchFamily="18" charset="0"/>
            <a:cs typeface="Times New Roman" pitchFamily="18" charset="0"/>
          </a:endParaRPr>
        </a:p>
      </dgm:t>
    </dgm:pt>
    <dgm:pt modelId="{78889853-CE64-400B-838D-99B53A9779FB}">
      <dgm:prSet phldrT="[Metin]"/>
      <dgm:spPr/>
      <dgm:t>
        <a:bodyPr/>
        <a:lstStyle/>
        <a:p>
          <a:r>
            <a:rPr lang="tr-TR" b="1" dirty="0" smtClean="0">
              <a:latin typeface="Times New Roman" pitchFamily="18" charset="0"/>
              <a:cs typeface="Times New Roman" pitchFamily="18" charset="0"/>
            </a:rPr>
            <a:t>İl Sağlığı Müdürlüğü </a:t>
          </a:r>
          <a:endParaRPr lang="tr-TR" b="1" dirty="0">
            <a:latin typeface="Times New Roman" pitchFamily="18" charset="0"/>
            <a:cs typeface="Times New Roman" pitchFamily="18" charset="0"/>
          </a:endParaRPr>
        </a:p>
      </dgm:t>
    </dgm:pt>
    <dgm:pt modelId="{91EEABBB-2ECE-4ACB-BDB5-C47A8FC93356}" type="parTrans" cxnId="{32860D7A-01F6-450D-8A71-BFB767543AF4}">
      <dgm:prSet/>
      <dgm:spPr/>
      <dgm:t>
        <a:bodyPr/>
        <a:lstStyle/>
        <a:p>
          <a:endParaRPr lang="tr-TR">
            <a:latin typeface="Times New Roman" pitchFamily="18" charset="0"/>
            <a:cs typeface="Times New Roman" pitchFamily="18" charset="0"/>
          </a:endParaRPr>
        </a:p>
      </dgm:t>
    </dgm:pt>
    <dgm:pt modelId="{164F74D6-444E-49D5-9C7F-8BB930ACC3EF}" type="sibTrans" cxnId="{32860D7A-01F6-450D-8A71-BFB767543AF4}">
      <dgm:prSet/>
      <dgm:spPr/>
      <dgm:t>
        <a:bodyPr/>
        <a:lstStyle/>
        <a:p>
          <a:endParaRPr lang="tr-TR">
            <a:latin typeface="Times New Roman" pitchFamily="18" charset="0"/>
            <a:cs typeface="Times New Roman" pitchFamily="18" charset="0"/>
          </a:endParaRPr>
        </a:p>
      </dgm:t>
    </dgm:pt>
    <dgm:pt modelId="{F14D4E9A-5124-448C-86CC-4D0D94D735DB}">
      <dgm:prSet phldrT="[Metin]" custT="1"/>
      <dgm:spPr/>
      <dgm:t>
        <a:bodyPr/>
        <a:lstStyle/>
        <a:p>
          <a:r>
            <a:rPr lang="tr-TR" sz="1800" b="0" dirty="0" smtClean="0">
              <a:solidFill>
                <a:schemeClr val="tx1"/>
              </a:solidFill>
              <a:latin typeface="Times New Roman" pitchFamily="18" charset="0"/>
              <a:cs typeface="Times New Roman" pitchFamily="18" charset="0"/>
            </a:rPr>
            <a:t>Çocuk, Ergen, Kadın ve Üreme Sağlığı Şubesi / Birimi</a:t>
          </a:r>
          <a:endParaRPr lang="tr-TR" sz="1800" b="0" dirty="0">
            <a:solidFill>
              <a:schemeClr val="tx1"/>
            </a:solidFill>
            <a:latin typeface="Times New Roman" pitchFamily="18" charset="0"/>
            <a:cs typeface="Times New Roman" pitchFamily="18" charset="0"/>
          </a:endParaRPr>
        </a:p>
      </dgm:t>
    </dgm:pt>
    <dgm:pt modelId="{2635C886-C2B8-4FDC-AC47-4B64C974322B}" type="parTrans" cxnId="{DC75EEE0-3FC4-4719-8D6E-D9FA5907E0A8}">
      <dgm:prSet/>
      <dgm:spPr/>
      <dgm:t>
        <a:bodyPr/>
        <a:lstStyle/>
        <a:p>
          <a:endParaRPr lang="tr-TR">
            <a:latin typeface="Times New Roman" pitchFamily="18" charset="0"/>
            <a:cs typeface="Times New Roman" pitchFamily="18" charset="0"/>
          </a:endParaRPr>
        </a:p>
      </dgm:t>
    </dgm:pt>
    <dgm:pt modelId="{B5F25034-592E-497C-9F30-F9DEA9A3081C}" type="sibTrans" cxnId="{DC75EEE0-3FC4-4719-8D6E-D9FA5907E0A8}">
      <dgm:prSet/>
      <dgm:spPr/>
      <dgm:t>
        <a:bodyPr/>
        <a:lstStyle/>
        <a:p>
          <a:endParaRPr lang="tr-TR">
            <a:latin typeface="Times New Roman" pitchFamily="18" charset="0"/>
            <a:cs typeface="Times New Roman" pitchFamily="18" charset="0"/>
          </a:endParaRPr>
        </a:p>
      </dgm:t>
    </dgm:pt>
    <dgm:pt modelId="{0074CB8A-32C9-47BB-882E-5676158C765B}">
      <dgm:prSet phldrT="[Metin]"/>
      <dgm:spPr/>
      <dgm:t>
        <a:bodyPr/>
        <a:lstStyle/>
        <a:p>
          <a:r>
            <a:rPr lang="tr-TR" b="1" dirty="0" smtClean="0">
              <a:latin typeface="Times New Roman" pitchFamily="18" charset="0"/>
              <a:cs typeface="Times New Roman" pitchFamily="18" charset="0"/>
            </a:rPr>
            <a:t>İlçe Sağlık Müdürlüğü</a:t>
          </a:r>
          <a:endParaRPr lang="tr-TR" b="1" dirty="0">
            <a:latin typeface="Times New Roman" pitchFamily="18" charset="0"/>
            <a:cs typeface="Times New Roman" pitchFamily="18" charset="0"/>
          </a:endParaRPr>
        </a:p>
      </dgm:t>
    </dgm:pt>
    <dgm:pt modelId="{9F0BF30E-79BE-490F-B325-511AFCFCA02C}" type="parTrans" cxnId="{D9A5D3FA-4803-44A6-8167-0D962B65AEB1}">
      <dgm:prSet/>
      <dgm:spPr/>
      <dgm:t>
        <a:bodyPr/>
        <a:lstStyle/>
        <a:p>
          <a:endParaRPr lang="tr-TR">
            <a:latin typeface="Times New Roman" pitchFamily="18" charset="0"/>
            <a:cs typeface="Times New Roman" pitchFamily="18" charset="0"/>
          </a:endParaRPr>
        </a:p>
      </dgm:t>
    </dgm:pt>
    <dgm:pt modelId="{ABC1D61D-65FB-4254-8A4F-634916033AAE}" type="sibTrans" cxnId="{D9A5D3FA-4803-44A6-8167-0D962B65AEB1}">
      <dgm:prSet/>
      <dgm:spPr/>
      <dgm:t>
        <a:bodyPr/>
        <a:lstStyle/>
        <a:p>
          <a:endParaRPr lang="tr-TR">
            <a:latin typeface="Times New Roman" pitchFamily="18" charset="0"/>
            <a:cs typeface="Times New Roman" pitchFamily="18" charset="0"/>
          </a:endParaRPr>
        </a:p>
      </dgm:t>
    </dgm:pt>
    <dgm:pt modelId="{4DCC9D36-8A6A-4EE5-99DC-736C3415497A}">
      <dgm:prSet phldrT="[Metin]" custT="1"/>
      <dgm:spPr/>
      <dgm:t>
        <a:bodyPr/>
        <a:lstStyle/>
        <a:p>
          <a:r>
            <a:rPr lang="tr-TR" sz="1800" dirty="0" smtClean="0">
              <a:solidFill>
                <a:schemeClr val="tx1"/>
              </a:solidFill>
              <a:latin typeface="Times New Roman" pitchFamily="18" charset="0"/>
              <a:cs typeface="Times New Roman" pitchFamily="18" charset="0"/>
            </a:rPr>
            <a:t>Çocuk, Ergen, Kadın ve Üreme Sağlığı Birimi</a:t>
          </a:r>
          <a:endParaRPr lang="tr-TR" sz="1800" dirty="0">
            <a:solidFill>
              <a:schemeClr val="tx1"/>
            </a:solidFill>
            <a:latin typeface="Times New Roman" pitchFamily="18" charset="0"/>
            <a:cs typeface="Times New Roman" pitchFamily="18" charset="0"/>
          </a:endParaRPr>
        </a:p>
      </dgm:t>
    </dgm:pt>
    <dgm:pt modelId="{4010DAC9-C4D7-48DA-BB30-95BB8260A648}" type="parTrans" cxnId="{C07E002B-17C8-4432-9436-EE37AA639B69}">
      <dgm:prSet/>
      <dgm:spPr/>
      <dgm:t>
        <a:bodyPr/>
        <a:lstStyle/>
        <a:p>
          <a:endParaRPr lang="tr-TR">
            <a:latin typeface="Times New Roman" pitchFamily="18" charset="0"/>
            <a:cs typeface="Times New Roman" pitchFamily="18" charset="0"/>
          </a:endParaRPr>
        </a:p>
      </dgm:t>
    </dgm:pt>
    <dgm:pt modelId="{6F110011-C784-4C29-BDBC-DC3F5AF0AC43}" type="sibTrans" cxnId="{C07E002B-17C8-4432-9436-EE37AA639B69}">
      <dgm:prSet/>
      <dgm:spPr/>
      <dgm:t>
        <a:bodyPr/>
        <a:lstStyle/>
        <a:p>
          <a:endParaRPr lang="tr-TR">
            <a:latin typeface="Times New Roman" pitchFamily="18" charset="0"/>
            <a:cs typeface="Times New Roman" pitchFamily="18" charset="0"/>
          </a:endParaRPr>
        </a:p>
      </dgm:t>
    </dgm:pt>
    <dgm:pt modelId="{7757341A-6E91-4424-9310-F432FB0B252C}">
      <dgm:prSet phldrT="[Metin]" custT="1"/>
      <dgm:spPr/>
      <dgm:t>
        <a:bodyPr/>
        <a:lstStyle/>
        <a:p>
          <a:pPr algn="l"/>
          <a:r>
            <a:rPr lang="tr-TR" sz="1800" b="0" dirty="0" smtClean="0">
              <a:solidFill>
                <a:schemeClr val="tx1"/>
              </a:solidFill>
              <a:latin typeface="Times New Roman" pitchFamily="18" charset="0"/>
              <a:cs typeface="Times New Roman" pitchFamily="18" charset="0"/>
            </a:rPr>
            <a:t>Kanser ve Programlar Başkan Yardımcılığı,</a:t>
          </a:r>
          <a:endParaRPr lang="tr-TR" sz="1800" dirty="0">
            <a:solidFill>
              <a:schemeClr val="tx1"/>
            </a:solidFill>
            <a:latin typeface="Times New Roman" pitchFamily="18" charset="0"/>
            <a:cs typeface="Times New Roman" pitchFamily="18" charset="0"/>
          </a:endParaRPr>
        </a:p>
      </dgm:t>
    </dgm:pt>
    <dgm:pt modelId="{FF816BCB-45C5-423F-AA64-0EA71BCCBE89}" type="parTrans" cxnId="{56B3A509-B1BB-4EF7-963C-E2DAB329C348}">
      <dgm:prSet/>
      <dgm:spPr/>
      <dgm:t>
        <a:bodyPr/>
        <a:lstStyle/>
        <a:p>
          <a:endParaRPr lang="tr-TR">
            <a:latin typeface="Times New Roman" pitchFamily="18" charset="0"/>
            <a:cs typeface="Times New Roman" pitchFamily="18" charset="0"/>
          </a:endParaRPr>
        </a:p>
      </dgm:t>
    </dgm:pt>
    <dgm:pt modelId="{CC7CA50D-1BD3-4660-A8E8-3770656ACDBB}" type="sibTrans" cxnId="{56B3A509-B1BB-4EF7-963C-E2DAB329C348}">
      <dgm:prSet/>
      <dgm:spPr/>
      <dgm:t>
        <a:bodyPr/>
        <a:lstStyle/>
        <a:p>
          <a:endParaRPr lang="tr-TR">
            <a:latin typeface="Times New Roman" pitchFamily="18" charset="0"/>
            <a:cs typeface="Times New Roman" pitchFamily="18" charset="0"/>
          </a:endParaRPr>
        </a:p>
      </dgm:t>
    </dgm:pt>
    <dgm:pt modelId="{F0BDFDDC-48C4-40F0-B6D1-847EC60368D2}">
      <dgm:prSet phldrT="[Metin]" custT="1"/>
      <dgm:spPr/>
      <dgm:t>
        <a:bodyPr/>
        <a:lstStyle/>
        <a:p>
          <a:pPr algn="l"/>
          <a:r>
            <a:rPr lang="tr-TR" sz="1800" b="0" dirty="0" smtClean="0">
              <a:solidFill>
                <a:schemeClr val="tx1"/>
              </a:solidFill>
              <a:latin typeface="Times New Roman" pitchFamily="18" charset="0"/>
              <a:cs typeface="Times New Roman" pitchFamily="18" charset="0"/>
            </a:rPr>
            <a:t>Çocuk ve Ergen Sağlığı Daire Başkanlığı </a:t>
          </a:r>
          <a:endParaRPr lang="tr-TR" sz="1800" dirty="0">
            <a:solidFill>
              <a:schemeClr val="tx1"/>
            </a:solidFill>
            <a:latin typeface="Times New Roman" pitchFamily="18" charset="0"/>
            <a:cs typeface="Times New Roman" pitchFamily="18" charset="0"/>
          </a:endParaRPr>
        </a:p>
      </dgm:t>
    </dgm:pt>
    <dgm:pt modelId="{29ACB133-1C8A-48A4-B797-D8C7EE67B065}" type="parTrans" cxnId="{55C671DB-ABFA-4DC0-BFA1-B7D71C7514DB}">
      <dgm:prSet/>
      <dgm:spPr/>
      <dgm:t>
        <a:bodyPr/>
        <a:lstStyle/>
        <a:p>
          <a:endParaRPr lang="tr-TR">
            <a:latin typeface="Times New Roman" pitchFamily="18" charset="0"/>
            <a:cs typeface="Times New Roman" pitchFamily="18" charset="0"/>
          </a:endParaRPr>
        </a:p>
      </dgm:t>
    </dgm:pt>
    <dgm:pt modelId="{0142A8D1-D955-46C9-9103-DC121477B216}" type="sibTrans" cxnId="{55C671DB-ABFA-4DC0-BFA1-B7D71C7514DB}">
      <dgm:prSet/>
      <dgm:spPr/>
      <dgm:t>
        <a:bodyPr/>
        <a:lstStyle/>
        <a:p>
          <a:endParaRPr lang="tr-TR">
            <a:latin typeface="Times New Roman" pitchFamily="18" charset="0"/>
            <a:cs typeface="Times New Roman" pitchFamily="18" charset="0"/>
          </a:endParaRP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custLinFactNeighborX="32718" custLinFactNeighborY="2218"/>
      <dgm:spPr>
        <a:solidFill>
          <a:schemeClr val="accent3">
            <a:lumMod val="60000"/>
            <a:lumOff val="40000"/>
          </a:schemeClr>
        </a:solidFill>
      </dgm:spPr>
      <dgm:t>
        <a:bodyPr/>
        <a:lstStyle/>
        <a:p>
          <a:endParaRPr lang="tr-TR"/>
        </a:p>
      </dgm:t>
    </dgm:pt>
    <dgm:pt modelId="{2A6C6171-74D9-44D1-B4D2-14AA5787CD87}" type="pres">
      <dgm:prSet presAssocID="{868F7236-B6F6-40DB-AAB2-54A5B97F1FD0}" presName="ParentText" presStyleLbl="node1" presStyleIdx="0" presStyleCnt="3" custLinFactNeighborX="-5394">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3" custScaleX="280218" custLinFactNeighborX="87831" custLinFactNeighborY="-3109">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LinFactNeighborX="19359" custLinFactNeighborY="-499"/>
      <dgm:spPr>
        <a:solidFill>
          <a:schemeClr val="accent4">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12685" custLinFactNeighborY="-2891">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3" custScaleX="251810" custLinFactNeighborX="60473" custLinFactNeighborY="-3404">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LinFactNeighborX="-21078" custLinFactNeighborY="-3900">
        <dgm:presLayoutVars>
          <dgm:chMax val="1"/>
          <dgm:chPref val="1"/>
          <dgm:bulletEnabled val="1"/>
        </dgm:presLayoutVars>
      </dgm:prSet>
      <dgm:spPr/>
      <dgm:t>
        <a:bodyPr/>
        <a:lstStyle/>
        <a:p>
          <a:endParaRPr lang="tr-TR"/>
        </a:p>
      </dgm:t>
    </dgm:pt>
    <dgm:pt modelId="{E4723B7B-350C-438A-9D84-897143D730D9}" type="pres">
      <dgm:prSet presAssocID="{0074CB8A-32C9-47BB-882E-5676158C765B}" presName="FinalChildText" presStyleLbl="revTx" presStyleIdx="2" presStyleCnt="3" custScaleX="204760" custLinFactNeighborX="28998" custLinFactNeighborY="-5606">
        <dgm:presLayoutVars>
          <dgm:chMax val="0"/>
          <dgm:chPref val="0"/>
          <dgm:bulletEnabled val="1"/>
        </dgm:presLayoutVars>
      </dgm:prSet>
      <dgm:spPr/>
      <dgm:t>
        <a:bodyPr/>
        <a:lstStyle/>
        <a:p>
          <a:endParaRPr lang="tr-TR"/>
        </a:p>
      </dgm:t>
    </dgm:pt>
  </dgm:ptLst>
  <dgm:cxnLst>
    <dgm:cxn modelId="{55C671DB-ABFA-4DC0-BFA1-B7D71C7514DB}" srcId="{868F7236-B6F6-40DB-AAB2-54A5B97F1FD0}" destId="{F0BDFDDC-48C4-40F0-B6D1-847EC60368D2}" srcOrd="2" destOrd="0" parTransId="{29ACB133-1C8A-48A4-B797-D8C7EE67B065}" sibTransId="{0142A8D1-D955-46C9-9103-DC121477B216}"/>
    <dgm:cxn modelId="{4EDAE555-1384-44B7-BCB9-0F2AB4C3C046}" type="presOf" srcId="{78889853-CE64-400B-838D-99B53A9779FB}" destId="{50F194D9-317F-4ED6-8048-2E240B404FC5}" srcOrd="0" destOrd="0" presId="urn:microsoft.com/office/officeart/2005/8/layout/StepDownProcess"/>
    <dgm:cxn modelId="{6E97FF22-BFB1-44E5-884C-3324FC21A59F}" type="presOf" srcId="{7757341A-6E91-4424-9310-F432FB0B252C}" destId="{3C34184B-DC53-420F-97CA-1B78C9F72213}" srcOrd="0" destOrd="1" presId="urn:microsoft.com/office/officeart/2005/8/layout/StepDownProcess"/>
    <dgm:cxn modelId="{A80C7D79-707E-4811-AAAC-0EA626A0BD90}" type="presOf" srcId="{868F7236-B6F6-40DB-AAB2-54A5B97F1FD0}" destId="{2A6C6171-74D9-44D1-B4D2-14AA5787CD87}" srcOrd="0" destOrd="0" presId="urn:microsoft.com/office/officeart/2005/8/layout/StepDownProcess"/>
    <dgm:cxn modelId="{C07E002B-17C8-4432-9436-EE37AA639B69}" srcId="{0074CB8A-32C9-47BB-882E-5676158C765B}" destId="{4DCC9D36-8A6A-4EE5-99DC-736C3415497A}" srcOrd="0" destOrd="0" parTransId="{4010DAC9-C4D7-48DA-BB30-95BB8260A648}" sibTransId="{6F110011-C784-4C29-BDBC-DC3F5AF0AC43}"/>
    <dgm:cxn modelId="{E23A4BDE-68CD-48E5-AB6A-576EAD6D45BA}" type="presOf" srcId="{4DCC9D36-8A6A-4EE5-99DC-736C3415497A}" destId="{E4723B7B-350C-438A-9D84-897143D730D9}" srcOrd="0" destOrd="0" presId="urn:microsoft.com/office/officeart/2005/8/layout/StepDownProcess"/>
    <dgm:cxn modelId="{D3CC61A0-C3CF-46B7-956D-D99022B1600B}" type="presOf" srcId="{D4B5413C-268F-4BF1-BFB1-D3D825892E26}" destId="{3C34184B-DC53-420F-97CA-1B78C9F72213}" srcOrd="0" destOrd="0" presId="urn:microsoft.com/office/officeart/2005/8/layout/StepDownProcess"/>
    <dgm:cxn modelId="{B6A8BD93-4382-4F54-B4BD-1E223792093E}" srcId="{CA656915-6853-4522-99D0-13072A57DFAA}" destId="{868F7236-B6F6-40DB-AAB2-54A5B97F1FD0}" srcOrd="0" destOrd="0" parTransId="{F4BB096B-68F8-4EC8-935A-14E872C80BF4}" sibTransId="{AE5FABDF-6D07-4F99-9DE8-71A049AFF668}"/>
    <dgm:cxn modelId="{32860D7A-01F6-450D-8A71-BFB767543AF4}" srcId="{CA656915-6853-4522-99D0-13072A57DFAA}" destId="{78889853-CE64-400B-838D-99B53A9779FB}" srcOrd="1" destOrd="0" parTransId="{91EEABBB-2ECE-4ACB-BDB5-C47A8FC93356}" sibTransId="{164F74D6-444E-49D5-9C7F-8BB930ACC3EF}"/>
    <dgm:cxn modelId="{56B3A509-B1BB-4EF7-963C-E2DAB329C348}" srcId="{868F7236-B6F6-40DB-AAB2-54A5B97F1FD0}" destId="{7757341A-6E91-4424-9310-F432FB0B252C}" srcOrd="1" destOrd="0" parTransId="{FF816BCB-45C5-423F-AA64-0EA71BCCBE89}" sibTransId="{CC7CA50D-1BD3-4660-A8E8-3770656ACDBB}"/>
    <dgm:cxn modelId="{E1C0A7EE-AECB-42E4-BE23-76A0F8CD598A}" type="presOf" srcId="{F0BDFDDC-48C4-40F0-B6D1-847EC60368D2}" destId="{3C34184B-DC53-420F-97CA-1B78C9F72213}" srcOrd="0" destOrd="2" presId="urn:microsoft.com/office/officeart/2005/8/layout/StepDownProcess"/>
    <dgm:cxn modelId="{D9A5D3FA-4803-44A6-8167-0D962B65AEB1}" srcId="{CA656915-6853-4522-99D0-13072A57DFAA}" destId="{0074CB8A-32C9-47BB-882E-5676158C765B}" srcOrd="2" destOrd="0" parTransId="{9F0BF30E-79BE-490F-B325-511AFCFCA02C}" sibTransId="{ABC1D61D-65FB-4254-8A4F-634916033AAE}"/>
    <dgm:cxn modelId="{DC75EEE0-3FC4-4719-8D6E-D9FA5907E0A8}" srcId="{78889853-CE64-400B-838D-99B53A9779FB}" destId="{F14D4E9A-5124-448C-86CC-4D0D94D735DB}" srcOrd="0" destOrd="0" parTransId="{2635C886-C2B8-4FDC-AC47-4B64C974322B}" sibTransId="{B5F25034-592E-497C-9F30-F9DEA9A3081C}"/>
    <dgm:cxn modelId="{1ED840C1-FE95-4D58-B9DC-13FB623D3184}" type="presOf" srcId="{F14D4E9A-5124-448C-86CC-4D0D94D735DB}" destId="{ACC2FFA1-71EB-4A41-893B-08CCC2B0F84C}" srcOrd="0" destOrd="0" presId="urn:microsoft.com/office/officeart/2005/8/layout/StepDownProcess"/>
    <dgm:cxn modelId="{D2BFB080-B614-4FF2-8DB5-B121B5B5E35C}" type="presOf" srcId="{0074CB8A-32C9-47BB-882E-5676158C765B}" destId="{20872A4A-7E60-43C6-8082-7216BB36D5E2}" srcOrd="0" destOrd="0" presId="urn:microsoft.com/office/officeart/2005/8/layout/StepDownProcess"/>
    <dgm:cxn modelId="{20C13148-6AC5-4C66-B7AC-6A3EA13A37B4}" type="presOf" srcId="{CA656915-6853-4522-99D0-13072A57DFAA}" destId="{7336DF3F-B564-4140-8A19-44DB370DEF3F}" srcOrd="0" destOrd="0" presId="urn:microsoft.com/office/officeart/2005/8/layout/StepDownProcess"/>
    <dgm:cxn modelId="{37AFDBD7-A27C-455D-9381-2B86A6AB3536}" srcId="{868F7236-B6F6-40DB-AAB2-54A5B97F1FD0}" destId="{D4B5413C-268F-4BF1-BFB1-D3D825892E26}" srcOrd="0" destOrd="0" parTransId="{3253BCE0-5DDF-4B63-8D8B-06FACC5E6562}" sibTransId="{DF8774E5-78C0-4A0E-B6ED-6B1ABEB6ADF7}"/>
    <dgm:cxn modelId="{A2715F9B-0C96-4E17-BD38-24597DE36080}" type="presParOf" srcId="{7336DF3F-B564-4140-8A19-44DB370DEF3F}" destId="{B3724AF5-E577-44B6-98D9-22D49648F077}" srcOrd="0" destOrd="0" presId="urn:microsoft.com/office/officeart/2005/8/layout/StepDownProcess"/>
    <dgm:cxn modelId="{8520706F-724A-4098-90E9-66364ACBC62F}" type="presParOf" srcId="{B3724AF5-E577-44B6-98D9-22D49648F077}" destId="{9B20E322-7F09-4665-8924-3F0598AB4A6A}" srcOrd="0" destOrd="0" presId="urn:microsoft.com/office/officeart/2005/8/layout/StepDownProcess"/>
    <dgm:cxn modelId="{8128EF00-64F3-4EE7-B787-9816EC75ECF2}" type="presParOf" srcId="{B3724AF5-E577-44B6-98D9-22D49648F077}" destId="{2A6C6171-74D9-44D1-B4D2-14AA5787CD87}" srcOrd="1" destOrd="0" presId="urn:microsoft.com/office/officeart/2005/8/layout/StepDownProcess"/>
    <dgm:cxn modelId="{0F1DB196-2835-4A63-9AB4-84C9EDA7D455}" type="presParOf" srcId="{B3724AF5-E577-44B6-98D9-22D49648F077}" destId="{3C34184B-DC53-420F-97CA-1B78C9F72213}" srcOrd="2" destOrd="0" presId="urn:microsoft.com/office/officeart/2005/8/layout/StepDownProcess"/>
    <dgm:cxn modelId="{D18CA00F-F079-4EDC-87D4-0C12D1DB39BD}" type="presParOf" srcId="{7336DF3F-B564-4140-8A19-44DB370DEF3F}" destId="{4E3B4721-E647-4F16-B3E1-7BCF5670AA74}" srcOrd="1" destOrd="0" presId="urn:microsoft.com/office/officeart/2005/8/layout/StepDownProcess"/>
    <dgm:cxn modelId="{69C839AC-677B-4D66-A046-8C65611D26B6}" type="presParOf" srcId="{7336DF3F-B564-4140-8A19-44DB370DEF3F}" destId="{E7355A4E-0E52-455F-BB43-A398E46AF20C}" srcOrd="2" destOrd="0" presId="urn:microsoft.com/office/officeart/2005/8/layout/StepDownProcess"/>
    <dgm:cxn modelId="{5F93FBE2-BF03-43DB-955F-FC7291E67EAB}" type="presParOf" srcId="{E7355A4E-0E52-455F-BB43-A398E46AF20C}" destId="{9C6ECE2B-1F1F-4628-8245-D49F0F53609D}" srcOrd="0" destOrd="0" presId="urn:microsoft.com/office/officeart/2005/8/layout/StepDownProcess"/>
    <dgm:cxn modelId="{E19B5423-B37A-494E-BF7F-B883AF915847}" type="presParOf" srcId="{E7355A4E-0E52-455F-BB43-A398E46AF20C}" destId="{50F194D9-317F-4ED6-8048-2E240B404FC5}" srcOrd="1" destOrd="0" presId="urn:microsoft.com/office/officeart/2005/8/layout/StepDownProcess"/>
    <dgm:cxn modelId="{39FB4955-3CC5-46E8-A6F0-F3C63D40F52F}" type="presParOf" srcId="{E7355A4E-0E52-455F-BB43-A398E46AF20C}" destId="{ACC2FFA1-71EB-4A41-893B-08CCC2B0F84C}" srcOrd="2" destOrd="0" presId="urn:microsoft.com/office/officeart/2005/8/layout/StepDownProcess"/>
    <dgm:cxn modelId="{B04364A0-0781-4C65-A0BE-1B3EEE9CA912}" type="presParOf" srcId="{7336DF3F-B564-4140-8A19-44DB370DEF3F}" destId="{0BA8142E-9C86-46C9-9627-E5470BA92A18}" srcOrd="3" destOrd="0" presId="urn:microsoft.com/office/officeart/2005/8/layout/StepDownProcess"/>
    <dgm:cxn modelId="{8EA28CB5-5F2D-4DD6-86BD-705ADE7EA0F4}" type="presParOf" srcId="{7336DF3F-B564-4140-8A19-44DB370DEF3F}" destId="{97B3CE6D-9032-44FE-A92B-94FFA8DE139D}" srcOrd="4" destOrd="0" presId="urn:microsoft.com/office/officeart/2005/8/layout/StepDownProcess"/>
    <dgm:cxn modelId="{A78AA148-D78A-405A-8350-925F457015BF}" type="presParOf" srcId="{97B3CE6D-9032-44FE-A92B-94FFA8DE139D}" destId="{20872A4A-7E60-43C6-8082-7216BB36D5E2}" srcOrd="0" destOrd="0" presId="urn:microsoft.com/office/officeart/2005/8/layout/StepDownProcess"/>
    <dgm:cxn modelId="{935F6F06-C46F-426D-A804-BD896E14DB80}" type="presParOf" srcId="{97B3CE6D-9032-44FE-A92B-94FFA8DE139D}" destId="{E4723B7B-350C-438A-9D84-897143D730D9}" srcOrd="1"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56915-6853-4522-99D0-13072A57DFAA}" type="doc">
      <dgm:prSet loTypeId="urn:microsoft.com/office/officeart/2005/8/layout/StepDownProcess" loCatId="process" qsTypeId="urn:microsoft.com/office/officeart/2005/8/quickstyle/simple1" qsCatId="simple" csTypeId="urn:microsoft.com/office/officeart/2005/8/colors/colorful1#3" csCatId="colorful" phldr="1"/>
      <dgm:spPr/>
      <dgm:t>
        <a:bodyPr/>
        <a:lstStyle/>
        <a:p>
          <a:endParaRPr lang="tr-TR"/>
        </a:p>
      </dgm:t>
    </dgm:pt>
    <dgm:pt modelId="{868F7236-B6F6-40DB-AAB2-54A5B97F1FD0}">
      <dgm:prSet phldrT="[Metin]"/>
      <dgm:spPr/>
      <dgm:t>
        <a:bodyPr/>
        <a:lstStyle/>
        <a:p>
          <a:r>
            <a:rPr lang="tr-TR" b="1" dirty="0" smtClean="0">
              <a:latin typeface="Times New Roman" pitchFamily="18" charset="0"/>
              <a:cs typeface="Times New Roman" pitchFamily="18" charset="0"/>
            </a:rPr>
            <a:t>MİLLİ EĞİTİM BAKANLIĞI</a:t>
          </a:r>
          <a:endParaRPr lang="tr-TR" b="0" dirty="0" smtClean="0">
            <a:latin typeface="Times New Roman" pitchFamily="18" charset="0"/>
            <a:cs typeface="Times New Roman" pitchFamily="18" charset="0"/>
          </a:endParaRPr>
        </a:p>
      </dgm:t>
    </dgm:pt>
    <dgm:pt modelId="{F4BB096B-68F8-4EC8-935A-14E872C80BF4}" type="parTrans" cxnId="{B6A8BD93-4382-4F54-B4BD-1E223792093E}">
      <dgm:prSet/>
      <dgm:spPr/>
      <dgm:t>
        <a:bodyPr/>
        <a:lstStyle/>
        <a:p>
          <a:endParaRPr lang="tr-TR">
            <a:latin typeface="Times New Roman" pitchFamily="18" charset="0"/>
            <a:cs typeface="Times New Roman" pitchFamily="18" charset="0"/>
          </a:endParaRPr>
        </a:p>
      </dgm:t>
    </dgm:pt>
    <dgm:pt modelId="{AE5FABDF-6D07-4F99-9DE8-71A049AFF668}" type="sibTrans" cxnId="{B6A8BD93-4382-4F54-B4BD-1E223792093E}">
      <dgm:prSet/>
      <dgm:spPr/>
      <dgm:t>
        <a:bodyPr/>
        <a:lstStyle/>
        <a:p>
          <a:endParaRPr lang="tr-TR">
            <a:latin typeface="Times New Roman" pitchFamily="18" charset="0"/>
            <a:cs typeface="Times New Roman" pitchFamily="18" charset="0"/>
          </a:endParaRPr>
        </a:p>
      </dgm:t>
    </dgm:pt>
    <dgm:pt modelId="{D4B5413C-268F-4BF1-BFB1-D3D825892E26}">
      <dgm:prSet phldrT="[Metin]" custT="1"/>
      <dgm:spPr/>
      <dgm:t>
        <a:bodyPr/>
        <a:lstStyle/>
        <a:p>
          <a:r>
            <a:rPr lang="tr-TR" sz="1800" dirty="0" smtClean="0">
              <a:latin typeface="Times New Roman" pitchFamily="18" charset="0"/>
              <a:cs typeface="Times New Roman" pitchFamily="18" charset="0"/>
            </a:rPr>
            <a:t>Mesleki ve Teknik Eğitim Genel Müdürlüğü, Öğrenci İşleri ve Sosyal Etkinlikler Daire Başkanlığı</a:t>
          </a:r>
          <a:endParaRPr lang="tr-TR" sz="1800" dirty="0">
            <a:latin typeface="Times New Roman" pitchFamily="18" charset="0"/>
            <a:cs typeface="Times New Roman" pitchFamily="18" charset="0"/>
          </a:endParaRPr>
        </a:p>
      </dgm:t>
    </dgm:pt>
    <dgm:pt modelId="{3253BCE0-5DDF-4B63-8D8B-06FACC5E6562}" type="parTrans" cxnId="{37AFDBD7-A27C-455D-9381-2B86A6AB3536}">
      <dgm:prSet/>
      <dgm:spPr/>
      <dgm:t>
        <a:bodyPr/>
        <a:lstStyle/>
        <a:p>
          <a:endParaRPr lang="tr-TR">
            <a:latin typeface="Times New Roman" pitchFamily="18" charset="0"/>
            <a:cs typeface="Times New Roman" pitchFamily="18" charset="0"/>
          </a:endParaRPr>
        </a:p>
      </dgm:t>
    </dgm:pt>
    <dgm:pt modelId="{DF8774E5-78C0-4A0E-B6ED-6B1ABEB6ADF7}" type="sibTrans" cxnId="{37AFDBD7-A27C-455D-9381-2B86A6AB3536}">
      <dgm:prSet/>
      <dgm:spPr/>
      <dgm:t>
        <a:bodyPr/>
        <a:lstStyle/>
        <a:p>
          <a:endParaRPr lang="tr-TR">
            <a:latin typeface="Times New Roman" pitchFamily="18" charset="0"/>
            <a:cs typeface="Times New Roman" pitchFamily="18" charset="0"/>
          </a:endParaRPr>
        </a:p>
      </dgm:t>
    </dgm:pt>
    <dgm:pt modelId="{78889853-CE64-400B-838D-99B53A9779FB}">
      <dgm:prSet phldrT="[Metin]"/>
      <dgm:spPr/>
      <dgm:t>
        <a:bodyPr/>
        <a:lstStyle/>
        <a:p>
          <a:r>
            <a:rPr lang="tr-TR" dirty="0" smtClean="0">
              <a:latin typeface="Times New Roman" pitchFamily="18" charset="0"/>
              <a:cs typeface="Times New Roman" pitchFamily="18" charset="0"/>
            </a:rPr>
            <a:t>İl Milli Eğitim Müdürlüğü </a:t>
          </a:r>
          <a:endParaRPr lang="tr-TR" dirty="0">
            <a:latin typeface="Times New Roman" pitchFamily="18" charset="0"/>
            <a:cs typeface="Times New Roman" pitchFamily="18" charset="0"/>
          </a:endParaRPr>
        </a:p>
      </dgm:t>
    </dgm:pt>
    <dgm:pt modelId="{91EEABBB-2ECE-4ACB-BDB5-C47A8FC93356}" type="parTrans" cxnId="{32860D7A-01F6-450D-8A71-BFB767543AF4}">
      <dgm:prSet/>
      <dgm:spPr/>
      <dgm:t>
        <a:bodyPr/>
        <a:lstStyle/>
        <a:p>
          <a:endParaRPr lang="tr-TR">
            <a:latin typeface="Times New Roman" pitchFamily="18" charset="0"/>
            <a:cs typeface="Times New Roman" pitchFamily="18" charset="0"/>
          </a:endParaRPr>
        </a:p>
      </dgm:t>
    </dgm:pt>
    <dgm:pt modelId="{164F74D6-444E-49D5-9C7F-8BB930ACC3EF}" type="sibTrans" cxnId="{32860D7A-01F6-450D-8A71-BFB767543AF4}">
      <dgm:prSet/>
      <dgm:spPr/>
      <dgm:t>
        <a:bodyPr/>
        <a:lstStyle/>
        <a:p>
          <a:endParaRPr lang="tr-TR">
            <a:latin typeface="Times New Roman" pitchFamily="18" charset="0"/>
            <a:cs typeface="Times New Roman" pitchFamily="18" charset="0"/>
          </a:endParaRPr>
        </a:p>
      </dgm:t>
    </dgm:pt>
    <dgm:pt modelId="{F14D4E9A-5124-448C-86CC-4D0D94D735DB}">
      <dgm:prSet phldrT="[Metin]" custT="1"/>
      <dgm:spPr/>
      <dgm:t>
        <a:bodyPr/>
        <a:lstStyle/>
        <a:p>
          <a:r>
            <a:rPr lang="tr-TR" sz="1800" dirty="0" smtClean="0">
              <a:latin typeface="Times New Roman" pitchFamily="18" charset="0"/>
              <a:cs typeface="Times New Roman" pitchFamily="18" charset="0"/>
            </a:rPr>
            <a:t>Mesleki ve Teknik Eğitim şubesi</a:t>
          </a:r>
          <a:endParaRPr lang="tr-TR" sz="1800" b="1" dirty="0">
            <a:latin typeface="Times New Roman" pitchFamily="18" charset="0"/>
            <a:cs typeface="Times New Roman" pitchFamily="18" charset="0"/>
          </a:endParaRPr>
        </a:p>
      </dgm:t>
    </dgm:pt>
    <dgm:pt modelId="{2635C886-C2B8-4FDC-AC47-4B64C974322B}" type="parTrans" cxnId="{DC75EEE0-3FC4-4719-8D6E-D9FA5907E0A8}">
      <dgm:prSet/>
      <dgm:spPr/>
      <dgm:t>
        <a:bodyPr/>
        <a:lstStyle/>
        <a:p>
          <a:endParaRPr lang="tr-TR">
            <a:latin typeface="Times New Roman" pitchFamily="18" charset="0"/>
            <a:cs typeface="Times New Roman" pitchFamily="18" charset="0"/>
          </a:endParaRPr>
        </a:p>
      </dgm:t>
    </dgm:pt>
    <dgm:pt modelId="{B5F25034-592E-497C-9F30-F9DEA9A3081C}" type="sibTrans" cxnId="{DC75EEE0-3FC4-4719-8D6E-D9FA5907E0A8}">
      <dgm:prSet/>
      <dgm:spPr/>
      <dgm:t>
        <a:bodyPr/>
        <a:lstStyle/>
        <a:p>
          <a:endParaRPr lang="tr-TR">
            <a:latin typeface="Times New Roman" pitchFamily="18" charset="0"/>
            <a:cs typeface="Times New Roman" pitchFamily="18" charset="0"/>
          </a:endParaRPr>
        </a:p>
      </dgm:t>
    </dgm:pt>
    <dgm:pt modelId="{0074CB8A-32C9-47BB-882E-5676158C765B}">
      <dgm:prSet phldrT="[Metin]"/>
      <dgm:spPr/>
      <dgm:t>
        <a:bodyPr/>
        <a:lstStyle/>
        <a:p>
          <a:r>
            <a:rPr lang="tr-TR" dirty="0" smtClean="0">
              <a:latin typeface="Times New Roman" pitchFamily="18" charset="0"/>
              <a:cs typeface="Times New Roman" pitchFamily="18" charset="0"/>
            </a:rPr>
            <a:t>İlçe Milli Eğitim Müdürlüğü </a:t>
          </a:r>
          <a:endParaRPr lang="tr-TR" dirty="0">
            <a:latin typeface="Times New Roman" pitchFamily="18" charset="0"/>
            <a:cs typeface="Times New Roman" pitchFamily="18" charset="0"/>
          </a:endParaRPr>
        </a:p>
      </dgm:t>
    </dgm:pt>
    <dgm:pt modelId="{9F0BF30E-79BE-490F-B325-511AFCFCA02C}" type="parTrans" cxnId="{D9A5D3FA-4803-44A6-8167-0D962B65AEB1}">
      <dgm:prSet/>
      <dgm:spPr/>
      <dgm:t>
        <a:bodyPr/>
        <a:lstStyle/>
        <a:p>
          <a:endParaRPr lang="tr-TR">
            <a:latin typeface="Times New Roman" pitchFamily="18" charset="0"/>
            <a:cs typeface="Times New Roman" pitchFamily="18" charset="0"/>
          </a:endParaRPr>
        </a:p>
      </dgm:t>
    </dgm:pt>
    <dgm:pt modelId="{ABC1D61D-65FB-4254-8A4F-634916033AAE}" type="sibTrans" cxnId="{D9A5D3FA-4803-44A6-8167-0D962B65AEB1}">
      <dgm:prSet/>
      <dgm:spPr/>
      <dgm:t>
        <a:bodyPr/>
        <a:lstStyle/>
        <a:p>
          <a:endParaRPr lang="tr-TR">
            <a:latin typeface="Times New Roman" pitchFamily="18" charset="0"/>
            <a:cs typeface="Times New Roman" pitchFamily="18" charset="0"/>
          </a:endParaRPr>
        </a:p>
      </dgm:t>
    </dgm:pt>
    <dgm:pt modelId="{A2F8F048-3ED9-4AA7-BCEB-BB43492821C6}">
      <dgm:prSet phldrT="[Metin]" custT="1"/>
      <dgm:spPr/>
      <dgm:t>
        <a:bodyPr/>
        <a:lstStyle/>
        <a:p>
          <a:r>
            <a:rPr lang="tr-TR" sz="1800" b="1" dirty="0" smtClean="0">
              <a:latin typeface="Times New Roman" pitchFamily="18" charset="0"/>
              <a:cs typeface="Times New Roman" pitchFamily="18" charset="0"/>
            </a:rPr>
            <a:t>(İlimizde Destek Hizmetleri Şubesi tarafından yürütülmektedir.)</a:t>
          </a:r>
          <a:endParaRPr lang="tr-TR" sz="1800" b="1" dirty="0">
            <a:latin typeface="Times New Roman" pitchFamily="18" charset="0"/>
            <a:cs typeface="Times New Roman" pitchFamily="18" charset="0"/>
          </a:endParaRPr>
        </a:p>
      </dgm:t>
    </dgm:pt>
    <dgm:pt modelId="{C7F12375-48CB-4C49-8EA3-2FFC77F41818}" type="parTrans" cxnId="{98F38466-D640-4226-9B5F-F312C165CC82}">
      <dgm:prSet/>
      <dgm:spPr/>
      <dgm:t>
        <a:bodyPr/>
        <a:lstStyle/>
        <a:p>
          <a:endParaRPr lang="tr-TR">
            <a:latin typeface="Times New Roman" pitchFamily="18" charset="0"/>
            <a:cs typeface="Times New Roman" pitchFamily="18" charset="0"/>
          </a:endParaRPr>
        </a:p>
      </dgm:t>
    </dgm:pt>
    <dgm:pt modelId="{36356E28-4D27-464B-B966-CEB2BDAD1A47}" type="sibTrans" cxnId="{98F38466-D640-4226-9B5F-F312C165CC82}">
      <dgm:prSet/>
      <dgm:spPr/>
      <dgm:t>
        <a:bodyPr/>
        <a:lstStyle/>
        <a:p>
          <a:endParaRPr lang="tr-TR">
            <a:latin typeface="Times New Roman" pitchFamily="18" charset="0"/>
            <a:cs typeface="Times New Roman" pitchFamily="18" charset="0"/>
          </a:endParaRPr>
        </a:p>
      </dgm:t>
    </dgm:pt>
    <dgm:pt modelId="{7336DF3F-B564-4140-8A19-44DB370DEF3F}" type="pres">
      <dgm:prSet presAssocID="{CA656915-6853-4522-99D0-13072A57DFAA}" presName="rootnode" presStyleCnt="0">
        <dgm:presLayoutVars>
          <dgm:chMax/>
          <dgm:chPref/>
          <dgm:dir/>
          <dgm:animLvl val="lvl"/>
        </dgm:presLayoutVars>
      </dgm:prSet>
      <dgm:spPr/>
      <dgm:t>
        <a:bodyPr/>
        <a:lstStyle/>
        <a:p>
          <a:endParaRPr lang="tr-TR"/>
        </a:p>
      </dgm:t>
    </dgm:pt>
    <dgm:pt modelId="{B3724AF5-E577-44B6-98D9-22D49648F077}" type="pres">
      <dgm:prSet presAssocID="{868F7236-B6F6-40DB-AAB2-54A5B97F1FD0}" presName="composite" presStyleCnt="0"/>
      <dgm:spPr/>
    </dgm:pt>
    <dgm:pt modelId="{9B20E322-7F09-4665-8924-3F0598AB4A6A}" type="pres">
      <dgm:prSet presAssocID="{868F7236-B6F6-40DB-AAB2-54A5B97F1FD0}" presName="bentUpArrow1" presStyleLbl="alignImgPlace1" presStyleIdx="0" presStyleCnt="2" custLinFactNeighborX="-3286" custLinFactNeighborY="5560"/>
      <dgm:spPr/>
    </dgm:pt>
    <dgm:pt modelId="{2A6C6171-74D9-44D1-B4D2-14AA5787CD87}" type="pres">
      <dgm:prSet presAssocID="{868F7236-B6F6-40DB-AAB2-54A5B97F1FD0}" presName="ParentText" presStyleLbl="node1" presStyleIdx="0" presStyleCnt="3" custLinFactNeighborX="-30225">
        <dgm:presLayoutVars>
          <dgm:chMax val="1"/>
          <dgm:chPref val="1"/>
          <dgm:bulletEnabled val="1"/>
        </dgm:presLayoutVars>
      </dgm:prSet>
      <dgm:spPr/>
      <dgm:t>
        <a:bodyPr/>
        <a:lstStyle/>
        <a:p>
          <a:endParaRPr lang="tr-TR"/>
        </a:p>
      </dgm:t>
    </dgm:pt>
    <dgm:pt modelId="{3C34184B-DC53-420F-97CA-1B78C9F72213}" type="pres">
      <dgm:prSet presAssocID="{868F7236-B6F6-40DB-AAB2-54A5B97F1FD0}" presName="ChildText" presStyleLbl="revTx" presStyleIdx="0" presStyleCnt="2" custScaleX="321955" custLinFactNeighborX="72889" custLinFactNeighborY="-2913">
        <dgm:presLayoutVars>
          <dgm:chMax val="0"/>
          <dgm:chPref val="0"/>
          <dgm:bulletEnabled val="1"/>
        </dgm:presLayoutVars>
      </dgm:prSet>
      <dgm:spPr/>
      <dgm:t>
        <a:bodyPr/>
        <a:lstStyle/>
        <a:p>
          <a:endParaRPr lang="tr-TR"/>
        </a:p>
      </dgm:t>
    </dgm:pt>
    <dgm:pt modelId="{4E3B4721-E647-4F16-B3E1-7BCF5670AA74}" type="pres">
      <dgm:prSet presAssocID="{AE5FABDF-6D07-4F99-9DE8-71A049AFF668}" presName="sibTrans" presStyleCnt="0"/>
      <dgm:spPr/>
    </dgm:pt>
    <dgm:pt modelId="{E7355A4E-0E52-455F-BB43-A398E46AF20C}" type="pres">
      <dgm:prSet presAssocID="{78889853-CE64-400B-838D-99B53A9779FB}" presName="composite" presStyleCnt="0"/>
      <dgm:spPr/>
    </dgm:pt>
    <dgm:pt modelId="{9C6ECE2B-1F1F-4628-8245-D49F0F53609D}" type="pres">
      <dgm:prSet presAssocID="{78889853-CE64-400B-838D-99B53A9779FB}" presName="bentUpArrow1" presStyleLbl="alignImgPlace1" presStyleIdx="1" presStyleCnt="2" custScaleY="99726" custLinFactNeighborX="-22648" custLinFactNeighborY="3593"/>
      <dgm:spPr>
        <a:solidFill>
          <a:schemeClr val="accent6">
            <a:lumMod val="60000"/>
            <a:lumOff val="40000"/>
          </a:schemeClr>
        </a:solidFill>
      </dgm:spPr>
      <dgm:t>
        <a:bodyPr/>
        <a:lstStyle/>
        <a:p>
          <a:endParaRPr lang="tr-TR"/>
        </a:p>
      </dgm:t>
    </dgm:pt>
    <dgm:pt modelId="{50F194D9-317F-4ED6-8048-2E240B404FC5}" type="pres">
      <dgm:prSet presAssocID="{78889853-CE64-400B-838D-99B53A9779FB}" presName="ParentText" presStyleLbl="node1" presStyleIdx="1" presStyleCnt="3" custLinFactNeighborX="-40911" custLinFactNeighborY="1199">
        <dgm:presLayoutVars>
          <dgm:chMax val="1"/>
          <dgm:chPref val="1"/>
          <dgm:bulletEnabled val="1"/>
        </dgm:presLayoutVars>
      </dgm:prSet>
      <dgm:spPr/>
      <dgm:t>
        <a:bodyPr/>
        <a:lstStyle/>
        <a:p>
          <a:endParaRPr lang="tr-TR"/>
        </a:p>
      </dgm:t>
    </dgm:pt>
    <dgm:pt modelId="{ACC2FFA1-71EB-4A41-893B-08CCC2B0F84C}" type="pres">
      <dgm:prSet presAssocID="{78889853-CE64-400B-838D-99B53A9779FB}" presName="ChildText" presStyleLbl="revTx" presStyleIdx="1" presStyleCnt="2" custScaleX="271890" custLinFactNeighborX="32934" custLinFactNeighborY="648">
        <dgm:presLayoutVars>
          <dgm:chMax val="0"/>
          <dgm:chPref val="0"/>
          <dgm:bulletEnabled val="1"/>
        </dgm:presLayoutVars>
      </dgm:prSet>
      <dgm:spPr/>
      <dgm:t>
        <a:bodyPr/>
        <a:lstStyle/>
        <a:p>
          <a:endParaRPr lang="tr-TR"/>
        </a:p>
      </dgm:t>
    </dgm:pt>
    <dgm:pt modelId="{0BA8142E-9C86-46C9-9627-E5470BA92A18}" type="pres">
      <dgm:prSet presAssocID="{164F74D6-444E-49D5-9C7F-8BB930ACC3EF}" presName="sibTrans" presStyleCnt="0"/>
      <dgm:spPr/>
    </dgm:pt>
    <dgm:pt modelId="{97B3CE6D-9032-44FE-A92B-94FFA8DE139D}" type="pres">
      <dgm:prSet presAssocID="{0074CB8A-32C9-47BB-882E-5676158C765B}" presName="composite" presStyleCnt="0"/>
      <dgm:spPr/>
    </dgm:pt>
    <dgm:pt modelId="{20872A4A-7E60-43C6-8082-7216BB36D5E2}" type="pres">
      <dgm:prSet presAssocID="{0074CB8A-32C9-47BB-882E-5676158C765B}" presName="ParentText" presStyleLbl="node1" presStyleIdx="2" presStyleCnt="3" custScaleX="109102" custLinFactNeighborX="-54005" custLinFactNeighborY="4193">
        <dgm:presLayoutVars>
          <dgm:chMax val="1"/>
          <dgm:chPref val="1"/>
          <dgm:bulletEnabled val="1"/>
        </dgm:presLayoutVars>
      </dgm:prSet>
      <dgm:spPr/>
      <dgm:t>
        <a:bodyPr/>
        <a:lstStyle/>
        <a:p>
          <a:endParaRPr lang="tr-TR"/>
        </a:p>
      </dgm:t>
    </dgm:pt>
  </dgm:ptLst>
  <dgm:cxnLst>
    <dgm:cxn modelId="{E8CB237B-437A-43A5-94E8-3C1D1760C47B}" type="presOf" srcId="{0074CB8A-32C9-47BB-882E-5676158C765B}" destId="{20872A4A-7E60-43C6-8082-7216BB36D5E2}" srcOrd="0" destOrd="0" presId="urn:microsoft.com/office/officeart/2005/8/layout/StepDownProcess"/>
    <dgm:cxn modelId="{6E66C34F-5E6F-4697-879D-A381210D410C}" type="presOf" srcId="{D4B5413C-268F-4BF1-BFB1-D3D825892E26}" destId="{3C34184B-DC53-420F-97CA-1B78C9F72213}" srcOrd="0" destOrd="0" presId="urn:microsoft.com/office/officeart/2005/8/layout/StepDownProcess"/>
    <dgm:cxn modelId="{290D5E94-5B23-4784-904C-E1E42962C928}" type="presOf" srcId="{78889853-CE64-400B-838D-99B53A9779FB}" destId="{50F194D9-317F-4ED6-8048-2E240B404FC5}" srcOrd="0" destOrd="0" presId="urn:microsoft.com/office/officeart/2005/8/layout/StepDownProcess"/>
    <dgm:cxn modelId="{8A0DC121-97A2-4070-86DF-CDD47645A55F}" type="presOf" srcId="{868F7236-B6F6-40DB-AAB2-54A5B97F1FD0}" destId="{2A6C6171-74D9-44D1-B4D2-14AA5787CD87}" srcOrd="0" destOrd="0" presId="urn:microsoft.com/office/officeart/2005/8/layout/StepDownProcess"/>
    <dgm:cxn modelId="{E475A294-B82C-48E0-8532-FD05A28E38FD}" type="presOf" srcId="{A2F8F048-3ED9-4AA7-BCEB-BB43492821C6}" destId="{ACC2FFA1-71EB-4A41-893B-08CCC2B0F84C}" srcOrd="0" destOrd="1" presId="urn:microsoft.com/office/officeart/2005/8/layout/StepDownProcess"/>
    <dgm:cxn modelId="{B6A8BD93-4382-4F54-B4BD-1E223792093E}" srcId="{CA656915-6853-4522-99D0-13072A57DFAA}" destId="{868F7236-B6F6-40DB-AAB2-54A5B97F1FD0}" srcOrd="0" destOrd="0" parTransId="{F4BB096B-68F8-4EC8-935A-14E872C80BF4}" sibTransId="{AE5FABDF-6D07-4F99-9DE8-71A049AFF668}"/>
    <dgm:cxn modelId="{32860D7A-01F6-450D-8A71-BFB767543AF4}" srcId="{CA656915-6853-4522-99D0-13072A57DFAA}" destId="{78889853-CE64-400B-838D-99B53A9779FB}" srcOrd="1" destOrd="0" parTransId="{91EEABBB-2ECE-4ACB-BDB5-C47A8FC93356}" sibTransId="{164F74D6-444E-49D5-9C7F-8BB930ACC3EF}"/>
    <dgm:cxn modelId="{67AB1559-ED9C-4266-A826-8CF54C1902FE}" type="presOf" srcId="{F14D4E9A-5124-448C-86CC-4D0D94D735DB}" destId="{ACC2FFA1-71EB-4A41-893B-08CCC2B0F84C}" srcOrd="0" destOrd="0" presId="urn:microsoft.com/office/officeart/2005/8/layout/StepDownProcess"/>
    <dgm:cxn modelId="{E043A20A-4623-4AB0-B62B-65834C187FBA}" type="presOf" srcId="{CA656915-6853-4522-99D0-13072A57DFAA}" destId="{7336DF3F-B564-4140-8A19-44DB370DEF3F}" srcOrd="0" destOrd="0" presId="urn:microsoft.com/office/officeart/2005/8/layout/StepDownProcess"/>
    <dgm:cxn modelId="{98F38466-D640-4226-9B5F-F312C165CC82}" srcId="{78889853-CE64-400B-838D-99B53A9779FB}" destId="{A2F8F048-3ED9-4AA7-BCEB-BB43492821C6}" srcOrd="1" destOrd="0" parTransId="{C7F12375-48CB-4C49-8EA3-2FFC77F41818}" sibTransId="{36356E28-4D27-464B-B966-CEB2BDAD1A47}"/>
    <dgm:cxn modelId="{D9A5D3FA-4803-44A6-8167-0D962B65AEB1}" srcId="{CA656915-6853-4522-99D0-13072A57DFAA}" destId="{0074CB8A-32C9-47BB-882E-5676158C765B}" srcOrd="2" destOrd="0" parTransId="{9F0BF30E-79BE-490F-B325-511AFCFCA02C}" sibTransId="{ABC1D61D-65FB-4254-8A4F-634916033AAE}"/>
    <dgm:cxn modelId="{DC75EEE0-3FC4-4719-8D6E-D9FA5907E0A8}" srcId="{78889853-CE64-400B-838D-99B53A9779FB}" destId="{F14D4E9A-5124-448C-86CC-4D0D94D735DB}" srcOrd="0" destOrd="0" parTransId="{2635C886-C2B8-4FDC-AC47-4B64C974322B}" sibTransId="{B5F25034-592E-497C-9F30-F9DEA9A3081C}"/>
    <dgm:cxn modelId="{37AFDBD7-A27C-455D-9381-2B86A6AB3536}" srcId="{868F7236-B6F6-40DB-AAB2-54A5B97F1FD0}" destId="{D4B5413C-268F-4BF1-BFB1-D3D825892E26}" srcOrd="0" destOrd="0" parTransId="{3253BCE0-5DDF-4B63-8D8B-06FACC5E6562}" sibTransId="{DF8774E5-78C0-4A0E-B6ED-6B1ABEB6ADF7}"/>
    <dgm:cxn modelId="{3975E7B5-8AF8-487D-8997-440D614EECC3}" type="presParOf" srcId="{7336DF3F-B564-4140-8A19-44DB370DEF3F}" destId="{B3724AF5-E577-44B6-98D9-22D49648F077}" srcOrd="0" destOrd="0" presId="urn:microsoft.com/office/officeart/2005/8/layout/StepDownProcess"/>
    <dgm:cxn modelId="{150E0B1F-F65C-4E7B-B333-89295438AC98}" type="presParOf" srcId="{B3724AF5-E577-44B6-98D9-22D49648F077}" destId="{9B20E322-7F09-4665-8924-3F0598AB4A6A}" srcOrd="0" destOrd="0" presId="urn:microsoft.com/office/officeart/2005/8/layout/StepDownProcess"/>
    <dgm:cxn modelId="{EEAA71AB-E8E4-4AA3-90BD-B46C9422F310}" type="presParOf" srcId="{B3724AF5-E577-44B6-98D9-22D49648F077}" destId="{2A6C6171-74D9-44D1-B4D2-14AA5787CD87}" srcOrd="1" destOrd="0" presId="urn:microsoft.com/office/officeart/2005/8/layout/StepDownProcess"/>
    <dgm:cxn modelId="{D90982DB-D169-4CF7-AFC8-97A86B93EBBA}" type="presParOf" srcId="{B3724AF5-E577-44B6-98D9-22D49648F077}" destId="{3C34184B-DC53-420F-97CA-1B78C9F72213}" srcOrd="2" destOrd="0" presId="urn:microsoft.com/office/officeart/2005/8/layout/StepDownProcess"/>
    <dgm:cxn modelId="{9E4EC43A-D744-41CF-A722-80F21048CB0C}" type="presParOf" srcId="{7336DF3F-B564-4140-8A19-44DB370DEF3F}" destId="{4E3B4721-E647-4F16-B3E1-7BCF5670AA74}" srcOrd="1" destOrd="0" presId="urn:microsoft.com/office/officeart/2005/8/layout/StepDownProcess"/>
    <dgm:cxn modelId="{4DACD099-CD6C-4BC3-AD86-8387B82496C3}" type="presParOf" srcId="{7336DF3F-B564-4140-8A19-44DB370DEF3F}" destId="{E7355A4E-0E52-455F-BB43-A398E46AF20C}" srcOrd="2" destOrd="0" presId="urn:microsoft.com/office/officeart/2005/8/layout/StepDownProcess"/>
    <dgm:cxn modelId="{04B5D65E-529B-410E-AA51-6B5D3D164255}" type="presParOf" srcId="{E7355A4E-0E52-455F-BB43-A398E46AF20C}" destId="{9C6ECE2B-1F1F-4628-8245-D49F0F53609D}" srcOrd="0" destOrd="0" presId="urn:microsoft.com/office/officeart/2005/8/layout/StepDownProcess"/>
    <dgm:cxn modelId="{4F111672-FC1D-454A-9239-F0FE60905788}" type="presParOf" srcId="{E7355A4E-0E52-455F-BB43-A398E46AF20C}" destId="{50F194D9-317F-4ED6-8048-2E240B404FC5}" srcOrd="1" destOrd="0" presId="urn:microsoft.com/office/officeart/2005/8/layout/StepDownProcess"/>
    <dgm:cxn modelId="{26E9A247-B41D-4398-B5E6-E2E337FC27E6}" type="presParOf" srcId="{E7355A4E-0E52-455F-BB43-A398E46AF20C}" destId="{ACC2FFA1-71EB-4A41-893B-08CCC2B0F84C}" srcOrd="2" destOrd="0" presId="urn:microsoft.com/office/officeart/2005/8/layout/StepDownProcess"/>
    <dgm:cxn modelId="{B5FD79CE-A7AD-4F0E-886F-6EE3EC0B0CF3}" type="presParOf" srcId="{7336DF3F-B564-4140-8A19-44DB370DEF3F}" destId="{0BA8142E-9C86-46C9-9627-E5470BA92A18}" srcOrd="3" destOrd="0" presId="urn:microsoft.com/office/officeart/2005/8/layout/StepDownProcess"/>
    <dgm:cxn modelId="{CB42958A-D689-40BB-AF54-4919DA90DFB8}" type="presParOf" srcId="{7336DF3F-B564-4140-8A19-44DB370DEF3F}" destId="{97B3CE6D-9032-44FE-A92B-94FFA8DE139D}" srcOrd="4" destOrd="0" presId="urn:microsoft.com/office/officeart/2005/8/layout/StepDownProcess"/>
    <dgm:cxn modelId="{B323E0E0-8171-4209-AE73-2E89A7EE126D}" type="presParOf" srcId="{97B3CE6D-9032-44FE-A92B-94FFA8DE139D}" destId="{20872A4A-7E60-43C6-8082-7216BB36D5E2}"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71A88-AE87-4480-AFFD-C7C0E8047D62}">
      <dsp:nvSpPr>
        <dsp:cNvPr id="0" name=""/>
        <dsp:cNvSpPr/>
      </dsp:nvSpPr>
      <dsp:spPr>
        <a:xfrm>
          <a:off x="0" y="0"/>
          <a:ext cx="3714776" cy="60960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 Hizmetleri </a:t>
          </a:r>
          <a:endParaRPr lang="tr-TR" sz="2000" b="1" kern="1200" dirty="0"/>
        </a:p>
      </dsp:txBody>
      <dsp:txXfrm>
        <a:off x="1014419" y="0"/>
        <a:ext cx="2700356" cy="609600"/>
      </dsp:txXfrm>
    </dsp:sp>
    <dsp:sp modelId="{E6249F40-DBA0-476C-A2BE-F840B8386192}">
      <dsp:nvSpPr>
        <dsp:cNvPr id="0" name=""/>
        <dsp:cNvSpPr/>
      </dsp:nvSpPr>
      <dsp:spPr>
        <a:xfrm>
          <a:off x="417848" y="71438"/>
          <a:ext cx="450186" cy="46672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A23F7-9C75-44FC-9FD9-4CC6719120DE}">
      <dsp:nvSpPr>
        <dsp:cNvPr id="0" name=""/>
        <dsp:cNvSpPr/>
      </dsp:nvSpPr>
      <dsp:spPr>
        <a:xfrm>
          <a:off x="0" y="783962"/>
          <a:ext cx="3714776" cy="716231"/>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Sağlıklı ve Güvenli Okul Çevresi</a:t>
          </a:r>
        </a:p>
      </dsp:txBody>
      <dsp:txXfrm>
        <a:off x="1014419" y="783962"/>
        <a:ext cx="2700356" cy="716231"/>
      </dsp:txXfrm>
    </dsp:sp>
    <dsp:sp modelId="{B8614BDC-829C-40D1-827A-4DE773CB2A09}">
      <dsp:nvSpPr>
        <dsp:cNvPr id="0" name=""/>
        <dsp:cNvSpPr/>
      </dsp:nvSpPr>
      <dsp:spPr>
        <a:xfrm>
          <a:off x="370017" y="845285"/>
          <a:ext cx="450186" cy="54268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84964-C58A-46A5-966D-88DEB8127390}">
      <dsp:nvSpPr>
        <dsp:cNvPr id="0" name=""/>
        <dsp:cNvSpPr/>
      </dsp:nvSpPr>
      <dsp:spPr>
        <a:xfrm>
          <a:off x="0" y="1643065"/>
          <a:ext cx="3714776" cy="625399"/>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Beslenme</a:t>
          </a:r>
          <a:endParaRPr lang="tr-TR" sz="2000" b="1" kern="1200" dirty="0"/>
        </a:p>
      </dsp:txBody>
      <dsp:txXfrm>
        <a:off x="1014419" y="1643065"/>
        <a:ext cx="2700356" cy="625399"/>
      </dsp:txXfrm>
    </dsp:sp>
    <dsp:sp modelId="{6B654164-3A1F-4F0D-8AE2-A8243DE481C7}">
      <dsp:nvSpPr>
        <dsp:cNvPr id="0" name=""/>
        <dsp:cNvSpPr/>
      </dsp:nvSpPr>
      <dsp:spPr>
        <a:xfrm>
          <a:off x="412978" y="1785947"/>
          <a:ext cx="459926" cy="37010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0E322-7F09-4665-8924-3F0598AB4A6A}">
      <dsp:nvSpPr>
        <dsp:cNvPr id="0" name=""/>
        <dsp:cNvSpPr/>
      </dsp:nvSpPr>
      <dsp:spPr>
        <a:xfrm rot="5400000">
          <a:off x="2270137" y="1539419"/>
          <a:ext cx="1361483" cy="1550000"/>
        </a:xfrm>
        <a:prstGeom prst="bentUpArrow">
          <a:avLst>
            <a:gd name="adj1" fmla="val 32840"/>
            <a:gd name="adj2" fmla="val 25000"/>
            <a:gd name="adj3" fmla="val 3578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1318629" y="30187"/>
          <a:ext cx="2291936" cy="1604281"/>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t>SAĞLIK BAKANLIĞI</a:t>
          </a:r>
        </a:p>
        <a:p>
          <a:pPr lvl="0" algn="ctr" defTabSz="1155700">
            <a:lnSpc>
              <a:spcPct val="90000"/>
            </a:lnSpc>
            <a:spcBef>
              <a:spcPct val="0"/>
            </a:spcBef>
            <a:spcAft>
              <a:spcPct val="35000"/>
            </a:spcAft>
          </a:pPr>
          <a:r>
            <a:rPr lang="tr-TR" sz="2600" b="1" kern="1200" dirty="0" smtClean="0"/>
            <a:t>THSK  </a:t>
          </a:r>
        </a:p>
      </dsp:txBody>
      <dsp:txXfrm>
        <a:off x="1318629" y="30187"/>
        <a:ext cx="2291936" cy="1604281"/>
      </dsp:txXfrm>
    </dsp:sp>
    <dsp:sp modelId="{3C34184B-DC53-420F-97CA-1B78C9F72213}">
      <dsp:nvSpPr>
        <dsp:cNvPr id="0" name=""/>
        <dsp:cNvSpPr/>
      </dsp:nvSpPr>
      <dsp:spPr>
        <a:xfrm>
          <a:off x="3696170" y="183192"/>
          <a:ext cx="2367083" cy="129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tr-TR" sz="1400" b="0" kern="1200" dirty="0" smtClean="0">
              <a:solidFill>
                <a:schemeClr val="tx1"/>
              </a:solidFill>
            </a:rPr>
            <a:t>Bulaşıcı Olmayan Hastalıklar, Kanser ve Programlar Başkan Yardımcılığı, Çocuk ve Ergen Sağlığı Daire Başkanlığı </a:t>
          </a:r>
          <a:endParaRPr lang="tr-TR" sz="1400" kern="1200" dirty="0">
            <a:solidFill>
              <a:schemeClr val="tx1"/>
            </a:solidFill>
          </a:endParaRPr>
        </a:p>
      </dsp:txBody>
      <dsp:txXfrm>
        <a:off x="3696170" y="183192"/>
        <a:ext cx="2367083" cy="1296650"/>
      </dsp:txXfrm>
    </dsp:sp>
    <dsp:sp modelId="{9C6ECE2B-1F1F-4628-8245-D49F0F53609D}">
      <dsp:nvSpPr>
        <dsp:cNvPr id="0" name=""/>
        <dsp:cNvSpPr/>
      </dsp:nvSpPr>
      <dsp:spPr>
        <a:xfrm rot="5400000">
          <a:off x="4817273" y="3341556"/>
          <a:ext cx="1361483" cy="1550000"/>
        </a:xfrm>
        <a:prstGeom prst="bentUpArrow">
          <a:avLst>
            <a:gd name="adj1" fmla="val 32840"/>
            <a:gd name="adj2" fmla="val 25000"/>
            <a:gd name="adj3" fmla="val 3578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3909623" y="1832324"/>
          <a:ext cx="2291936" cy="1604281"/>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t>İl Halk Sağlığı Müdürlüğü </a:t>
          </a:r>
          <a:endParaRPr lang="tr-TR" sz="2600" b="1" kern="1200" dirty="0"/>
        </a:p>
      </dsp:txBody>
      <dsp:txXfrm>
        <a:off x="3909623" y="1832324"/>
        <a:ext cx="2291936" cy="1604281"/>
      </dsp:txXfrm>
    </dsp:sp>
    <dsp:sp modelId="{ACC2FFA1-71EB-4A41-893B-08CCC2B0F84C}">
      <dsp:nvSpPr>
        <dsp:cNvPr id="0" name=""/>
        <dsp:cNvSpPr/>
      </dsp:nvSpPr>
      <dsp:spPr>
        <a:xfrm>
          <a:off x="6283257" y="1985329"/>
          <a:ext cx="2667114" cy="129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tr-TR" sz="1400" b="0" kern="1200" dirty="0" smtClean="0">
              <a:solidFill>
                <a:schemeClr val="tx1"/>
              </a:solidFill>
            </a:rPr>
            <a:t>Çocuk, Ergen, Kadın ve Üreme Sağlığı Şubesi / Birimi</a:t>
          </a:r>
          <a:endParaRPr lang="tr-TR" sz="1400" b="0" kern="1200" dirty="0">
            <a:solidFill>
              <a:schemeClr val="tx1"/>
            </a:solidFill>
          </a:endParaRPr>
        </a:p>
      </dsp:txBody>
      <dsp:txXfrm>
        <a:off x="6283257" y="1985329"/>
        <a:ext cx="2667114" cy="1296650"/>
      </dsp:txXfrm>
    </dsp:sp>
    <dsp:sp modelId="{20872A4A-7E60-43C6-8082-7216BB36D5E2}">
      <dsp:nvSpPr>
        <dsp:cNvPr id="0" name=""/>
        <dsp:cNvSpPr/>
      </dsp:nvSpPr>
      <dsp:spPr>
        <a:xfrm>
          <a:off x="6435113" y="3634462"/>
          <a:ext cx="2291936" cy="1604281"/>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t>TSM</a:t>
          </a:r>
          <a:endParaRPr lang="tr-TR" sz="2600" b="1" kern="1200" dirty="0"/>
        </a:p>
      </dsp:txBody>
      <dsp:txXfrm>
        <a:off x="6435113" y="3634462"/>
        <a:ext cx="2291936" cy="1604281"/>
      </dsp:txXfrm>
    </dsp:sp>
    <dsp:sp modelId="{E4723B7B-350C-438A-9D84-897143D730D9}">
      <dsp:nvSpPr>
        <dsp:cNvPr id="0" name=""/>
        <dsp:cNvSpPr/>
      </dsp:nvSpPr>
      <dsp:spPr>
        <a:xfrm>
          <a:off x="8768411" y="3972280"/>
          <a:ext cx="2270200" cy="129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solidFill>
                <a:schemeClr val="tx1"/>
              </a:solidFill>
            </a:rPr>
            <a:t>Çocuk, Ergen, Kadın ve Üreme Sağlığı Birimi</a:t>
          </a:r>
          <a:endParaRPr lang="tr-TR" sz="1400" kern="1200" dirty="0">
            <a:solidFill>
              <a:schemeClr val="tx1"/>
            </a:solidFill>
          </a:endParaRPr>
        </a:p>
      </dsp:txBody>
      <dsp:txXfrm>
        <a:off x="8768411" y="3972280"/>
        <a:ext cx="2270200" cy="12966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0E322-7F09-4665-8924-3F0598AB4A6A}">
      <dsp:nvSpPr>
        <dsp:cNvPr id="0" name=""/>
        <dsp:cNvSpPr/>
      </dsp:nvSpPr>
      <dsp:spPr>
        <a:xfrm rot="5400000">
          <a:off x="2679421" y="1455170"/>
          <a:ext cx="1289689" cy="146826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C6171-74D9-44D1-B4D2-14AA5787CD87}">
      <dsp:nvSpPr>
        <dsp:cNvPr id="0" name=""/>
        <dsp:cNvSpPr/>
      </dsp:nvSpPr>
      <dsp:spPr>
        <a:xfrm>
          <a:off x="1681523" y="25524"/>
          <a:ext cx="2171078" cy="1519684"/>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t>MİLLİ EĞİTİM BAKANLIĞI</a:t>
          </a:r>
          <a:endParaRPr lang="tr-TR" sz="2700" b="0" kern="1200" dirty="0" smtClean="0"/>
        </a:p>
      </dsp:txBody>
      <dsp:txXfrm>
        <a:off x="1681523" y="25524"/>
        <a:ext cx="2171078" cy="1519684"/>
      </dsp:txXfrm>
    </dsp:sp>
    <dsp:sp modelId="{3C34184B-DC53-420F-97CA-1B78C9F72213}">
      <dsp:nvSpPr>
        <dsp:cNvPr id="0" name=""/>
        <dsp:cNvSpPr/>
      </dsp:nvSpPr>
      <dsp:spPr>
        <a:xfrm>
          <a:off x="4044605" y="170460"/>
          <a:ext cx="1579035" cy="12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t>Mesleki ve Teknik Eğitim Genel Müdürlüğü, Öğrenci İşleri ve Sosyal Etkinlikler Daire Başkanlığı</a:t>
          </a:r>
          <a:endParaRPr lang="tr-TR" sz="1200" kern="1200" dirty="0"/>
        </a:p>
      </dsp:txBody>
      <dsp:txXfrm>
        <a:off x="4044605" y="170460"/>
        <a:ext cx="1579035" cy="1228275"/>
      </dsp:txXfrm>
    </dsp:sp>
    <dsp:sp modelId="{9C6ECE2B-1F1F-4628-8245-D49F0F53609D}">
      <dsp:nvSpPr>
        <dsp:cNvPr id="0" name=""/>
        <dsp:cNvSpPr/>
      </dsp:nvSpPr>
      <dsp:spPr>
        <a:xfrm rot="5400000">
          <a:off x="5024838" y="3197241"/>
          <a:ext cx="1286155" cy="1468265"/>
        </a:xfrm>
        <a:prstGeom prst="bentUpArrow">
          <a:avLst>
            <a:gd name="adj1" fmla="val 32840"/>
            <a:gd name="adj2" fmla="val 25000"/>
            <a:gd name="adj3" fmla="val 3578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194D9-317F-4ED6-8048-2E240B404FC5}">
      <dsp:nvSpPr>
        <dsp:cNvPr id="0" name=""/>
        <dsp:cNvSpPr/>
      </dsp:nvSpPr>
      <dsp:spPr>
        <a:xfrm>
          <a:off x="4089740" y="1732630"/>
          <a:ext cx="2171078" cy="1519684"/>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İl Milli Eğitim Müdürlüğü </a:t>
          </a:r>
          <a:endParaRPr lang="tr-TR" sz="2700" kern="1200" dirty="0"/>
        </a:p>
      </dsp:txBody>
      <dsp:txXfrm>
        <a:off x="4089740" y="1732630"/>
        <a:ext cx="2171078" cy="1519684"/>
      </dsp:txXfrm>
    </dsp:sp>
    <dsp:sp modelId="{ACC2FFA1-71EB-4A41-893B-08CCC2B0F84C}">
      <dsp:nvSpPr>
        <dsp:cNvPr id="0" name=""/>
        <dsp:cNvSpPr/>
      </dsp:nvSpPr>
      <dsp:spPr>
        <a:xfrm>
          <a:off x="6201418" y="1877567"/>
          <a:ext cx="1793926" cy="122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smtClean="0"/>
            <a:t>Mesleki ve Teknik Eğitim şubesi</a:t>
          </a:r>
          <a:endParaRPr lang="tr-TR" sz="1200" b="1" kern="1200" dirty="0"/>
        </a:p>
        <a:p>
          <a:pPr marL="114300" lvl="1" indent="-114300" algn="l" defTabSz="533400">
            <a:lnSpc>
              <a:spcPct val="90000"/>
            </a:lnSpc>
            <a:spcBef>
              <a:spcPct val="0"/>
            </a:spcBef>
            <a:spcAft>
              <a:spcPct val="15000"/>
            </a:spcAft>
            <a:buChar char="••"/>
          </a:pPr>
          <a:r>
            <a:rPr lang="tr-TR" sz="1200" b="1" kern="1200" dirty="0" smtClean="0"/>
            <a:t>(İlimizde Destek Hizmetleri Şubesi tarafından yürütülmektedir.)</a:t>
          </a:r>
          <a:endParaRPr lang="tr-TR" sz="1200" b="1" kern="1200" dirty="0"/>
        </a:p>
      </dsp:txBody>
      <dsp:txXfrm>
        <a:off x="6201418" y="1877567"/>
        <a:ext cx="1793926" cy="1228275"/>
      </dsp:txXfrm>
    </dsp:sp>
    <dsp:sp modelId="{20872A4A-7E60-43C6-8082-7216BB36D5E2}">
      <dsp:nvSpPr>
        <dsp:cNvPr id="0" name=""/>
        <dsp:cNvSpPr/>
      </dsp:nvSpPr>
      <dsp:spPr>
        <a:xfrm>
          <a:off x="6445547" y="3437970"/>
          <a:ext cx="2368689" cy="1519684"/>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İlçe Milli Eğitim Müdürlüğü </a:t>
          </a:r>
          <a:endParaRPr lang="tr-TR" sz="2700" kern="1200" dirty="0"/>
        </a:p>
      </dsp:txBody>
      <dsp:txXfrm>
        <a:off x="6445547" y="3437970"/>
        <a:ext cx="2368689" cy="1519684"/>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9837"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dirty="0"/>
          </a:p>
        </p:txBody>
      </p:sp>
      <p:sp>
        <p:nvSpPr>
          <p:cNvPr id="3" name="2 Veri Yer Tutucusu"/>
          <p:cNvSpPr>
            <a:spLocks noGrp="1"/>
          </p:cNvSpPr>
          <p:nvPr>
            <p:ph type="dt" idx="1"/>
          </p:nvPr>
        </p:nvSpPr>
        <p:spPr>
          <a:xfrm>
            <a:off x="3829761" y="0"/>
            <a:ext cx="2929837"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F33CF7-F800-4AE0-B860-0E10A1A88563}" type="datetimeFigureOut">
              <a:rPr lang="tr-TR"/>
              <a:pPr>
                <a:defRPr/>
              </a:pPr>
              <a:t>10.10.2018</a:t>
            </a:fld>
            <a:endParaRPr lang="tr-TR" dirty="0"/>
          </a:p>
        </p:txBody>
      </p:sp>
      <p:sp>
        <p:nvSpPr>
          <p:cNvPr id="4" name="3 Slayt Görüntüsü Yer Tutucusu"/>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dirty="0"/>
          </a:p>
        </p:txBody>
      </p:sp>
      <p:sp>
        <p:nvSpPr>
          <p:cNvPr id="7" name="6 Slayt Numarası Yer Tutucusu"/>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A6F1D0-B27D-4D7F-92DB-502E2124982B}" type="slidenum">
              <a:rPr lang="tr-TR"/>
              <a:pPr>
                <a:defRPr/>
              </a:pPr>
              <a:t>‹#›</a:t>
            </a:fld>
            <a:endParaRPr lang="tr-T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6435" algn="l" rtl="0" eaLnBrk="0" fontAlgn="base" hangingPunct="0">
      <a:spcBef>
        <a:spcPct val="30000"/>
      </a:spcBef>
      <a:spcAft>
        <a:spcPct val="0"/>
      </a:spcAft>
      <a:defRPr sz="1400" kern="1200">
        <a:solidFill>
          <a:schemeClr val="tx1"/>
        </a:solidFill>
        <a:latin typeface="+mn-lt"/>
        <a:ea typeface="+mn-ea"/>
        <a:cs typeface="+mn-cs"/>
      </a:defRPr>
    </a:lvl2pPr>
    <a:lvl3pPr marL="1072870" algn="l" rtl="0" eaLnBrk="0" fontAlgn="base" hangingPunct="0">
      <a:spcBef>
        <a:spcPct val="30000"/>
      </a:spcBef>
      <a:spcAft>
        <a:spcPct val="0"/>
      </a:spcAft>
      <a:defRPr sz="1400" kern="1200">
        <a:solidFill>
          <a:schemeClr val="tx1"/>
        </a:solidFill>
        <a:latin typeface="+mn-lt"/>
        <a:ea typeface="+mn-ea"/>
        <a:cs typeface="+mn-cs"/>
      </a:defRPr>
    </a:lvl3pPr>
    <a:lvl4pPr marL="1609304" algn="l" rtl="0" eaLnBrk="0" fontAlgn="base" hangingPunct="0">
      <a:spcBef>
        <a:spcPct val="30000"/>
      </a:spcBef>
      <a:spcAft>
        <a:spcPct val="0"/>
      </a:spcAft>
      <a:defRPr sz="1400" kern="1200">
        <a:solidFill>
          <a:schemeClr val="tx1"/>
        </a:solidFill>
        <a:latin typeface="+mn-lt"/>
        <a:ea typeface="+mn-ea"/>
        <a:cs typeface="+mn-cs"/>
      </a:defRPr>
    </a:lvl4pPr>
    <a:lvl5pPr marL="2145738" algn="l" rtl="0" eaLnBrk="0" fontAlgn="base" hangingPunct="0">
      <a:spcBef>
        <a:spcPct val="30000"/>
      </a:spcBef>
      <a:spcAft>
        <a:spcPct val="0"/>
      </a:spcAft>
      <a:defRPr sz="1400" kern="1200">
        <a:solidFill>
          <a:schemeClr val="tx1"/>
        </a:solidFill>
        <a:latin typeface="+mn-lt"/>
        <a:ea typeface="+mn-ea"/>
        <a:cs typeface="+mn-cs"/>
      </a:defRPr>
    </a:lvl5pPr>
    <a:lvl6pPr marL="2682173" algn="l" defTabSz="1072870" rtl="0" eaLnBrk="1" latinLnBrk="0" hangingPunct="1">
      <a:defRPr sz="1400" kern="1200">
        <a:solidFill>
          <a:schemeClr val="tx1"/>
        </a:solidFill>
        <a:latin typeface="+mn-lt"/>
        <a:ea typeface="+mn-ea"/>
        <a:cs typeface="+mn-cs"/>
      </a:defRPr>
    </a:lvl6pPr>
    <a:lvl7pPr marL="3218608" algn="l" defTabSz="1072870" rtl="0" eaLnBrk="1" latinLnBrk="0" hangingPunct="1">
      <a:defRPr sz="1400" kern="1200">
        <a:solidFill>
          <a:schemeClr val="tx1"/>
        </a:solidFill>
        <a:latin typeface="+mn-lt"/>
        <a:ea typeface="+mn-ea"/>
        <a:cs typeface="+mn-cs"/>
      </a:defRPr>
    </a:lvl7pPr>
    <a:lvl8pPr marL="3755042" algn="l" defTabSz="1072870" rtl="0" eaLnBrk="1" latinLnBrk="0" hangingPunct="1">
      <a:defRPr sz="1400" kern="1200">
        <a:solidFill>
          <a:schemeClr val="tx1"/>
        </a:solidFill>
        <a:latin typeface="+mn-lt"/>
        <a:ea typeface="+mn-ea"/>
        <a:cs typeface="+mn-cs"/>
      </a:defRPr>
    </a:lvl8pPr>
    <a:lvl9pPr marL="4291477" algn="l" defTabSz="107287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263" y="746125"/>
            <a:ext cx="6624637" cy="372745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E5A6F1D0-B27D-4D7F-92DB-502E2124982B}" type="slidenum">
              <a:rPr lang="tr-TR" smtClean="0"/>
              <a:pPr>
                <a:defRPr/>
              </a:pPr>
              <a:t>3</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68263" y="746125"/>
            <a:ext cx="6624637" cy="372745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E5A6F1D0-B27D-4D7F-92DB-502E2124982B}" type="slidenum">
              <a:rPr lang="tr-TR" smtClean="0"/>
              <a:pPr>
                <a:defRPr/>
              </a:pPr>
              <a:t>10</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711109" y="1371601"/>
            <a:ext cx="10467501"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107" y="3228536"/>
            <a:ext cx="10471565"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5069D178-02AB-4124-9FEC-6FFF3FDDD249}" type="datetimeFigureOut">
              <a:rPr lang="tr-TR" smtClean="0"/>
              <a:pPr>
                <a:defRPr/>
              </a:pPr>
              <a:t>10.10.2018</a:t>
            </a:fld>
            <a:endParaRPr lang="tr-TR" dirty="0"/>
          </a:p>
        </p:txBody>
      </p:sp>
      <p:sp>
        <p:nvSpPr>
          <p:cNvPr id="19" name="18 Altbilgi Yer Tutucusu"/>
          <p:cNvSpPr>
            <a:spLocks noGrp="1"/>
          </p:cNvSpPr>
          <p:nvPr>
            <p:ph type="ftr" sz="quarter" idx="11"/>
          </p:nvPr>
        </p:nvSpPr>
        <p:spPr/>
        <p:txBody>
          <a:bodyPr/>
          <a:lstStyle/>
          <a:p>
            <a:pPr>
              <a:defRPr/>
            </a:pPr>
            <a:endParaRPr lang="tr-TR" dirty="0"/>
          </a:p>
        </p:txBody>
      </p:sp>
      <p:sp>
        <p:nvSpPr>
          <p:cNvPr id="27" name="26 Slayt Numarası Yer Tutucusu"/>
          <p:cNvSpPr>
            <a:spLocks noGrp="1"/>
          </p:cNvSpPr>
          <p:nvPr>
            <p:ph type="sldNum" sz="quarter" idx="12"/>
          </p:nvPr>
        </p:nvSpPr>
        <p:spPr/>
        <p:txBody>
          <a:bodyPr/>
          <a:lstStyle/>
          <a:p>
            <a:pPr>
              <a:defRPr/>
            </a:pPr>
            <a:fld id="{DF614070-9012-4035-B896-FFC1D139A00B}" type="slidenum">
              <a:rPr lang="tr-TR" smtClean="0"/>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394A9A26-15CF-48BF-8AE0-5026257F4888}" type="datetimeFigureOut">
              <a:rPr lang="tr-TR" smtClean="0"/>
              <a:pPr>
                <a:defRPr/>
              </a:pPr>
              <a:t>10.10.2018</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CBA84B65-5A3F-4F4B-807A-47265CA9794F}" type="slidenum">
              <a:rPr lang="tr-TR" smtClean="0"/>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49" y="914402"/>
            <a:ext cx="2742843"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521" y="914402"/>
            <a:ext cx="8025355"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30612A3A-0A67-4736-AF82-9B2119548656}" type="datetimeFigureOut">
              <a:rPr lang="tr-TR" smtClean="0"/>
              <a:pPr>
                <a:defRPr/>
              </a:pPr>
              <a:t>10.10.2018</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70FFC144-5C0E-4DA1-8160-9393078AE272}" type="slidenum">
              <a:rPr lang="tr-TR" smtClean="0"/>
              <a:pPr>
                <a:defRPr/>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3 Veri Yer Tutucusu"/>
          <p:cNvSpPr>
            <a:spLocks noGrp="1"/>
          </p:cNvSpPr>
          <p:nvPr>
            <p:ph type="dt" sz="half" idx="10"/>
          </p:nvPr>
        </p:nvSpPr>
        <p:spPr>
          <a:xfrm>
            <a:off x="609521" y="6356352"/>
            <a:ext cx="2844430" cy="365125"/>
          </a:xfrm>
          <a:prstGeom prst="rect">
            <a:avLst/>
          </a:prstGeom>
        </p:spPr>
        <p:txBody>
          <a:bodyPr/>
          <a:lstStyle>
            <a:lvl1pPr>
              <a:defRPr/>
            </a:lvl1pPr>
          </a:lstStyle>
          <a:p>
            <a:pPr>
              <a:defRPr/>
            </a:pPr>
            <a:fld id="{1774CAC7-7F51-4816-AEA6-E826C9E2EC1F}" type="datetimeFigureOut">
              <a:rPr lang="tr-TR"/>
              <a:pPr>
                <a:defRPr/>
              </a:pPr>
              <a:t>10.10.2018</a:t>
            </a:fld>
            <a:endParaRPr lang="tr-TR" dirty="0"/>
          </a:p>
        </p:txBody>
      </p:sp>
      <p:sp>
        <p:nvSpPr>
          <p:cNvPr id="3" name="4 Altbilgi Yer Tutucusu"/>
          <p:cNvSpPr>
            <a:spLocks noGrp="1"/>
          </p:cNvSpPr>
          <p:nvPr>
            <p:ph type="ftr" sz="quarter" idx="11"/>
          </p:nvPr>
        </p:nvSpPr>
        <p:spPr>
          <a:xfrm>
            <a:off x="4165060" y="6356352"/>
            <a:ext cx="3860297" cy="365125"/>
          </a:xfrm>
          <a:prstGeom prst="rect">
            <a:avLst/>
          </a:prstGeom>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a:xfrm>
            <a:off x="8736463" y="6356352"/>
            <a:ext cx="2844430" cy="365125"/>
          </a:xfrm>
          <a:prstGeom prst="rect">
            <a:avLst/>
          </a:prstGeom>
        </p:spPr>
        <p:txBody>
          <a:bodyPr/>
          <a:lstStyle>
            <a:lvl1pPr>
              <a:defRPr/>
            </a:lvl1pPr>
          </a:lstStyle>
          <a:p>
            <a:pPr>
              <a:defRPr/>
            </a:pPr>
            <a:fld id="{A28FEBEB-E704-494A-B7EF-3C6D881A3579}"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9" name="8 Dikdörtgen"/>
          <p:cNvSpPr/>
          <p:nvPr userDrawn="1"/>
        </p:nvSpPr>
        <p:spPr>
          <a:xfrm flipH="1">
            <a:off x="5" y="2"/>
            <a:ext cx="12190411" cy="7919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458" tIns="40229" rIns="80458" bIns="40229" rtlCol="0" anchor="ctr"/>
          <a:lstStyle/>
          <a:p>
            <a:pPr algn="ctr">
              <a:lnSpc>
                <a:spcPct val="80000"/>
              </a:lnSpc>
              <a:defRPr/>
            </a:pPr>
            <a:endParaRPr lang="tr-TR" sz="2500" b="1" dirty="0" smtClean="0">
              <a:solidFill>
                <a:schemeClr val="bg1">
                  <a:lumMod val="50000"/>
                </a:schemeClr>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10" name="Picture 2" descr="D:\ORTAK\Yeni Logolar\hsm logo.png"/>
          <p:cNvPicPr>
            <a:picLocks noChangeAspect="1" noChangeArrowheads="1"/>
          </p:cNvPicPr>
          <p:nvPr userDrawn="1"/>
        </p:nvPicPr>
        <p:blipFill>
          <a:blip r:embed="rId2" cstate="print"/>
          <a:srcRect/>
          <a:stretch>
            <a:fillRect/>
          </a:stretch>
        </p:blipFill>
        <p:spPr bwMode="auto">
          <a:xfrm>
            <a:off x="144017" y="-15489"/>
            <a:ext cx="988824" cy="852802"/>
          </a:xfrm>
          <a:prstGeom prst="rect">
            <a:avLst/>
          </a:prstGeom>
          <a:noFill/>
        </p:spPr>
      </p:pic>
    </p:spTree>
  </p:cSld>
  <p:clrMapOvr>
    <a:masterClrMapping/>
  </p:clrMapOvr>
  <p:transition spd="med">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950A137D-BF66-473B-864D-B4D4A6D9881D}" type="datetimeFigureOut">
              <a:rPr lang="tr-TR" smtClean="0"/>
              <a:pPr>
                <a:defRPr/>
              </a:pPr>
              <a:t>10.10.2018</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F7412097-AD35-401D-991C-F2F57F28D75F}" type="slidenum">
              <a:rPr lang="tr-TR" smtClean="0"/>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07044" y="1316736"/>
            <a:ext cx="10361851"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044" y="2704664"/>
            <a:ext cx="10361851"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fld id="{0A02C2E2-18DB-41FB-A522-D11229FCF402}" type="datetimeFigureOut">
              <a:rPr lang="tr-TR" smtClean="0"/>
              <a:pPr>
                <a:defRPr/>
              </a:pPr>
              <a:t>10.10.2018</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72E82A7D-8D36-4A31-B68E-84FD0B0F4CEC}" type="slidenum">
              <a:rPr lang="tr-TR" smtClean="0"/>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704088"/>
            <a:ext cx="10971372"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521" y="1920085"/>
            <a:ext cx="5384099"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6793" y="1920085"/>
            <a:ext cx="5384099"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EA09BE44-C5F4-4DF9-AA24-041F82B558CC}" type="datetimeFigureOut">
              <a:rPr lang="tr-TR" smtClean="0"/>
              <a:pPr>
                <a:defRPr/>
              </a:pPr>
              <a:t>10.10.2018</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0D985BFA-AAD4-4A33-A688-E934D468E48F}" type="slidenum">
              <a:rPr lang="tr-TR" smtClean="0"/>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521" y="704088"/>
            <a:ext cx="10971372"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523" y="1855248"/>
            <a:ext cx="5386216"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2564" y="1859760"/>
            <a:ext cx="538833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523" y="2514600"/>
            <a:ext cx="5386216"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2564" y="2514600"/>
            <a:ext cx="538833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fld id="{802609C0-5D66-4DA7-82C8-D5BA47F8F448}" type="datetimeFigureOut">
              <a:rPr lang="tr-TR" smtClean="0"/>
              <a:pPr>
                <a:defRPr/>
              </a:pPr>
              <a:t>10.10.2018</a:t>
            </a:fld>
            <a:endParaRPr lang="tr-TR" dirty="0"/>
          </a:p>
        </p:txBody>
      </p:sp>
      <p:sp>
        <p:nvSpPr>
          <p:cNvPr id="8" name="7 Altbilgi Yer Tutucusu"/>
          <p:cNvSpPr>
            <a:spLocks noGrp="1"/>
          </p:cNvSpPr>
          <p:nvPr>
            <p:ph type="ftr" sz="quarter" idx="11"/>
          </p:nvPr>
        </p:nvSpPr>
        <p:spPr/>
        <p:txBody>
          <a:bodyPr/>
          <a:lstStyle/>
          <a:p>
            <a:pPr>
              <a:defRPr/>
            </a:pPr>
            <a:endParaRPr lang="tr-TR" dirty="0"/>
          </a:p>
        </p:txBody>
      </p:sp>
      <p:sp>
        <p:nvSpPr>
          <p:cNvPr id="9" name="8 Slayt Numarası Yer Tutucusu"/>
          <p:cNvSpPr>
            <a:spLocks noGrp="1"/>
          </p:cNvSpPr>
          <p:nvPr>
            <p:ph type="sldNum" sz="quarter" idx="12"/>
          </p:nvPr>
        </p:nvSpPr>
        <p:spPr/>
        <p:txBody>
          <a:bodyPr/>
          <a:lstStyle/>
          <a:p>
            <a:pPr>
              <a:defRPr/>
            </a:pPr>
            <a:fld id="{A71E903D-555A-4E2D-9659-5247AF15C263}" type="slidenum">
              <a:rPr lang="tr-TR" smtClean="0"/>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704088"/>
            <a:ext cx="11072958"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7301B8E0-2C7A-4DC0-B7CE-37DB029D5048}" type="datetimeFigureOut">
              <a:rPr lang="tr-TR" smtClean="0"/>
              <a:pPr>
                <a:defRPr/>
              </a:pPr>
              <a:t>10.10.2018</a:t>
            </a:fld>
            <a:endParaRPr lang="tr-TR" dirty="0"/>
          </a:p>
        </p:txBody>
      </p:sp>
      <p:sp>
        <p:nvSpPr>
          <p:cNvPr id="4" name="3 Altbilgi Yer Tutucusu"/>
          <p:cNvSpPr>
            <a:spLocks noGrp="1"/>
          </p:cNvSpPr>
          <p:nvPr>
            <p:ph type="ftr" sz="quarter" idx="11"/>
          </p:nvPr>
        </p:nvSpPr>
        <p:spPr/>
        <p:txBody>
          <a:bodyPr/>
          <a:lstStyle/>
          <a:p>
            <a:pPr>
              <a:defRPr/>
            </a:pPr>
            <a:endParaRPr lang="tr-TR" dirty="0"/>
          </a:p>
        </p:txBody>
      </p:sp>
      <p:sp>
        <p:nvSpPr>
          <p:cNvPr id="5" name="4 Slayt Numarası Yer Tutucusu"/>
          <p:cNvSpPr>
            <a:spLocks noGrp="1"/>
          </p:cNvSpPr>
          <p:nvPr>
            <p:ph type="sldNum" sz="quarter" idx="12"/>
          </p:nvPr>
        </p:nvSpPr>
        <p:spPr/>
        <p:txBody>
          <a:bodyPr/>
          <a:lstStyle/>
          <a:p>
            <a:pPr>
              <a:defRPr/>
            </a:pPr>
            <a:fld id="{9922934E-CC5E-4F00-9578-70036ACCCB42}" type="slidenum">
              <a:rPr lang="tr-TR" smtClean="0"/>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65362B4-A0CB-46A4-9010-298F1FA5E325}" type="datetimeFigureOut">
              <a:rPr lang="tr-TR" smtClean="0"/>
              <a:pPr>
                <a:defRPr/>
              </a:pPr>
              <a:t>10.10.2018</a:t>
            </a:fld>
            <a:endParaRPr lang="tr-TR" dirty="0"/>
          </a:p>
        </p:txBody>
      </p:sp>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0448ED99-43B0-48A4-B029-AA287FDB06CB}" type="slidenum">
              <a:rPr lang="tr-TR" smtClean="0"/>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281" y="514352"/>
            <a:ext cx="3657124"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281" y="1676400"/>
            <a:ext cx="3657124"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115" y="1676400"/>
            <a:ext cx="681477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EF380307-20D2-40E3-999B-3015189436CE}" type="datetimeFigureOut">
              <a:rPr lang="tr-TR" smtClean="0"/>
              <a:pPr>
                <a:defRPr/>
              </a:pPr>
              <a:t>10.10.2018</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E700C8EC-4B64-46B7-8474-C7207EF9F4F5}" type="slidenum">
              <a:rPr lang="tr-TR" smtClean="0"/>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0455" y="1108077"/>
            <a:ext cx="7009487"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0790" y="5359769"/>
            <a:ext cx="207237"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694" y="1176999"/>
            <a:ext cx="2950080"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694" y="2828785"/>
            <a:ext cx="2946016"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60C3FC4-9CA5-4244-AE23-B7D05D44A2ED}" type="datetimeFigureOut">
              <a:rPr lang="tr-TR" smtClean="0"/>
              <a:pPr>
                <a:defRPr/>
              </a:pPr>
              <a:t>10.10.2018</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a:xfrm>
            <a:off x="10768198" y="6356353"/>
            <a:ext cx="812694" cy="365125"/>
          </a:xfrm>
        </p:spPr>
        <p:txBody>
          <a:bodyPr/>
          <a:lstStyle/>
          <a:p>
            <a:pPr>
              <a:defRPr/>
            </a:pPr>
            <a:fld id="{729DB4D6-5DBF-44B4-9734-416420C4FF27}" type="slidenum">
              <a:rPr lang="tr-TR" smtClean="0"/>
              <a:pPr>
                <a:defRPr/>
              </a:pPr>
              <a:t>‹#›</a:t>
            </a:fld>
            <a:endParaRPr lang="tr-TR" dirty="0"/>
          </a:p>
        </p:txBody>
      </p:sp>
      <p:sp>
        <p:nvSpPr>
          <p:cNvPr id="3" name="2 Resim Yer Tutucusu"/>
          <p:cNvSpPr>
            <a:spLocks noGrp="1"/>
          </p:cNvSpPr>
          <p:nvPr>
            <p:ph type="pic" idx="1"/>
          </p:nvPr>
        </p:nvSpPr>
        <p:spPr>
          <a:xfrm rot="420000">
            <a:off x="4647119" y="1199517"/>
            <a:ext cx="6156159"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699" y="5816600"/>
            <a:ext cx="1221581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1242" y="6219828"/>
            <a:ext cx="634917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alpha val="47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12699" y="-7144"/>
            <a:ext cx="1221581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1242" y="-7142"/>
            <a:ext cx="6349173"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521" y="704088"/>
            <a:ext cx="10971372"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521" y="1935480"/>
            <a:ext cx="10971372"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521" y="6356353"/>
            <a:ext cx="284443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10/10/2018</a:t>
            </a:fld>
            <a:endParaRPr lang="en-US" dirty="0">
              <a:solidFill>
                <a:schemeClr val="tx2">
                  <a:shade val="90000"/>
                </a:schemeClr>
              </a:solidFill>
            </a:endParaRPr>
          </a:p>
        </p:txBody>
      </p:sp>
      <p:sp>
        <p:nvSpPr>
          <p:cNvPr id="22" name="21 Altbilgi Yer Tutucusu"/>
          <p:cNvSpPr>
            <a:spLocks noGrp="1"/>
          </p:cNvSpPr>
          <p:nvPr>
            <p:ph type="ftr" sz="quarter" idx="3"/>
          </p:nvPr>
        </p:nvSpPr>
        <p:spPr>
          <a:xfrm>
            <a:off x="3555537" y="6356353"/>
            <a:ext cx="446981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Slayt Numarası Yer Tutucusu"/>
          <p:cNvSpPr>
            <a:spLocks noGrp="1"/>
          </p:cNvSpPr>
          <p:nvPr>
            <p:ph type="sldNum" sz="quarter" idx="4"/>
          </p:nvPr>
        </p:nvSpPr>
        <p:spPr>
          <a:xfrm>
            <a:off x="10565024" y="6356353"/>
            <a:ext cx="1015868"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1 Grup"/>
          <p:cNvGrpSpPr/>
          <p:nvPr/>
        </p:nvGrpSpPr>
        <p:grpSpPr>
          <a:xfrm>
            <a:off x="-25350" y="202408"/>
            <a:ext cx="12239137"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62"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hyperlink" Target="http://www.google.com/url?sa=i&amp;rct=j&amp;q=&amp;esrc=s&amp;source=images&amp;cd=&amp;cad=rja&amp;uact=8&amp;ved=2ahUKEwj1or3jqIXcAhUEaVAKHfP0C-0QjRx6BAgBEAU&amp;url=http://www.deryaoncu.k12.tr/&amp;psig=AOvVaw1os_W3papH4PI3UkzMlEH7&amp;ust=1530789281017487" TargetMode="External"/></Relationships>
</file>

<file path=ppt/slides/_rels/slide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hyperlink" Target="https://www.google.com/url?sa=i&amp;rct=j&amp;q=&amp;esrc=s&amp;source=images&amp;cd=&amp;cad=rja&amp;uact=8&amp;ved=2ahUKEwiT2YWrq4XcAhWCb1AKHSOuAfQQjRx6BAgBEAU&amp;url=https://cicicee.com/saglik-bakanligi-2015te-cocuklara-20-milyon-doz-asi-yapti/&amp;psig=AOvVaw1-yPNfCJ7-goAwz-73gMNJ&amp;ust=1530789963517828" TargetMode="External"/></Relationships>
</file>

<file path=ppt/slides/_rels/slide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hyperlink" Target="http://www.google.com/url?sa=i&amp;rct=j&amp;q=&amp;esrc=s&amp;source=images&amp;cd=&amp;ved=2ahUKEwjE0KyIr4XcAhUCmbQKHTODAxwQjRx6BAgBEAU&amp;url=http://www.hurriyet.com.tr/ikinci-donem-okul-sutu-projesi-ile-basladi-37239707&amp;psig=AOvVaw0K-DhOtNZuEw3j_jUIqLOM&amp;ust=1530790911989246" TargetMode="External"/></Relationships>
</file>

<file path=ppt/slides/_rels/slide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hyperlink" Target="http://www.google.com/url?sa=i&amp;rct=j&amp;q=&amp;esrc=s&amp;source=images&amp;cd=&amp;cad=rja&amp;uact=8&amp;ved=2ahUKEwjI6oX-r4XcAhUCKFAKHf2jDVcQjRx6BAgBEAU&amp;url=http://www.eminesenol.com/?Syf=26&amp;Syz=600997&amp;/MEB-OKULLARDA-D%C4%B0YABET-E%C4%9E%C4%B0T%C4%B0M%C4%B0-ETK%C4%B0NL%C4%B0%C4%9E%C4%B0M%C4%B0Z&amp;psig=AOvVaw1S_0bPrw7C7H91OyYzP0rc&amp;ust=1530791241810955" TargetMode="External"/></Relationships>
</file>

<file path=ppt/slides/_rels/slide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hyperlink" Target="http://www.google.com/url?sa=i&amp;rct=j&amp;q=&amp;esrc=s&amp;source=images&amp;cd=&amp;cad=rja&amp;uact=8&amp;ved=&amp;url=http://testhsm.saglik.gov.tr/ispartayenisarbademlitsm/&amp;psig=AOvVaw0VTPr8ZspAm3QVCrgz4axA&amp;ust=1530791999820024" TargetMode="External"/></Relationships>
</file>

<file path=ppt/slides/_rels/slide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hyperlink" Target="http://www.google.com/url?sa=i&amp;rct=j&amp;q=&amp;esrc=s&amp;source=images&amp;cd=&amp;cad=rja&amp;uact=8&amp;ved=2ahUKEwicjez1s4XcAhUDKewKHWTHDQ8QjRx6BAgBEAU&amp;url=http://torbalipirireis.meb.k12.tr/icerikler/turkiye-bagimlilikla-mucadele-egitimi_4985934.html&amp;psig=AOvVaw1DSTAHmF27MS37PfQtweAy&amp;ust=1530792265917850" TargetMode="External"/></Relationships>
</file>

<file path=ppt/slides/_rels/slide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amp;url=http://www.guroymak1noluasm.com/asm/hastaliklar/agiz-dis-sagligi/&amp;bvm=bv.120853415,d.bGs&amp;psig=AFQjCNH4M4UDpseXfWpM6onimDmR0w9joQ&amp;ust=1461913540834198" TargetMode="External"/><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www.google.com.tr/url?sa=i&amp;rct=j&amp;q=&amp;esrc=s&amp;source=images&amp;cd=&amp;cad=rja&amp;uact=8&amp;ved=0ahUKEwi_g--guZ7TAhUFAZoKHSVCDAgQjRwIBw&amp;url=http://www.kiu.edu.tr/saglik-hizmetleri-anestezi/&amp;bvm=bv.152180690,d.bGs&amp;psig=AFQjCNHapzHyuIEetozqW28GI933iGNJ_g&amp;ust=1492069569183710" TargetMode="External"/><Relationship Id="rId11" Type="http://schemas.openxmlformats.org/officeDocument/2006/relationships/image" Target="../media/image19.jpeg"/><Relationship Id="rId5" Type="http://schemas.openxmlformats.org/officeDocument/2006/relationships/image" Target="../media/image16.png"/><Relationship Id="rId10" Type="http://schemas.openxmlformats.org/officeDocument/2006/relationships/hyperlink" Target="http://www.google.com.tr/url?sa=i&amp;rct=j&amp;q=&amp;esrc=s&amp;source=images&amp;cd=&amp;ved=0ahUKEwjPkOSa47DMAhUHWhQKHYQWCTgQjRwIBw&amp;url=http://www.usakhsm.gov.tr/&amp;bvm=bv.120853415,d.bGs&amp;psig=AFQjCNFH01CCZtsKJwoSsedo6MXqbboGNg&amp;ust=1461913187058727" TargetMode="External"/><Relationship Id="rId4" Type="http://schemas.openxmlformats.org/officeDocument/2006/relationships/hyperlink" Target="http://www.google.com.tr/url?sa=i&amp;rct=j&amp;q=&amp;esrc=s&amp;source=images&amp;cd=&amp;cad=rja&amp;uact=8&amp;ved=0ahUKEwjA3778uJ7TAhVoM5oKHe9jB1IQjRwIBw&amp;url=http://okulsagligi.meb.gov.tr/index.php?Git=Projeler&amp;sayfa=ProjeOku&amp;id=2&amp;bvm=bv.152180690,d.bGs&amp;psig=AFQjCNHapzHyuIEetozqW28GI933iGNJ_g&amp;ust=1492069569183710" TargetMode="External"/><Relationship Id="rId9" Type="http://schemas.openxmlformats.org/officeDocument/2006/relationships/image" Target="../media/image18.jpeg"/></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3425049"/>
            <a:ext cx="12190413" cy="192052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6600" b="1" dirty="0" smtClean="0">
                <a:ln w="11430"/>
                <a:solidFill>
                  <a:srgbClr val="C00000"/>
                </a:solidFill>
                <a:effectLst>
                  <a:outerShdw blurRad="38100" dist="38100" dir="2700000" algn="tl">
                    <a:srgbClr val="000000">
                      <a:alpha val="43137"/>
                    </a:srgbClr>
                  </a:outerShdw>
                </a:effectLst>
                <a:latin typeface="Calibri"/>
              </a:rPr>
              <a:t>Okulda Sağlığın Korunması ve </a:t>
            </a:r>
          </a:p>
          <a:p>
            <a:pPr algn="ctr">
              <a:defRPr/>
            </a:pPr>
            <a:r>
              <a:rPr lang="tr-TR" sz="6600" b="1" dirty="0" smtClean="0">
                <a:ln w="11430"/>
                <a:solidFill>
                  <a:srgbClr val="C00000"/>
                </a:solidFill>
                <a:effectLst>
                  <a:outerShdw blurRad="38100" dist="38100" dir="2700000" algn="tl">
                    <a:srgbClr val="000000">
                      <a:alpha val="43137"/>
                    </a:srgbClr>
                  </a:outerShdw>
                </a:effectLst>
                <a:latin typeface="Calibri"/>
              </a:rPr>
              <a:t>Geliştirilmesi Programı</a:t>
            </a:r>
            <a:endParaRPr kumimoji="0" lang="tr-TR" sz="6600" b="1" i="0" u="none" strike="noStrike" kern="1200" cap="none" spc="0" normalizeH="0" baseline="0" noProof="0" dirty="0">
              <a:ln w="11430"/>
              <a:solidFill>
                <a:srgbClr val="C00000"/>
              </a:solidFill>
              <a:effectLst>
                <a:outerShdw blurRad="38100" dist="38100" dir="2700000" algn="tl">
                  <a:srgbClr val="000000">
                    <a:alpha val="43137"/>
                  </a:srgbClr>
                </a:outerShdw>
              </a:effectLst>
              <a:uLnTx/>
              <a:uFillTx/>
              <a:latin typeface="Calibri"/>
              <a:ea typeface="+mj-ea"/>
              <a:cs typeface="+mj-cs"/>
            </a:endParaRPr>
          </a:p>
        </p:txBody>
      </p:sp>
      <p:sp>
        <p:nvSpPr>
          <p:cNvPr id="6" name="1 Başlık"/>
          <p:cNvSpPr txBox="1">
            <a:spLocks/>
          </p:cNvSpPr>
          <p:nvPr/>
        </p:nvSpPr>
        <p:spPr>
          <a:xfrm>
            <a:off x="7463357" y="5517232"/>
            <a:ext cx="4464496" cy="1152128"/>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tr-TR"/>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ctr" fontAlgn="auto">
              <a:spcBef>
                <a:spcPts val="0"/>
              </a:spcBef>
              <a:spcAft>
                <a:spcPts val="0"/>
              </a:spcAft>
              <a:defRPr/>
            </a:pPr>
            <a:r>
              <a:rPr lang="tr-TR" sz="2400" b="1" dirty="0" smtClean="0">
                <a:ln w="11430"/>
                <a:solidFill>
                  <a:srgbClr val="002060"/>
                </a:solidFill>
                <a:latin typeface="+mj-lt"/>
                <a:ea typeface="+mj-ea"/>
                <a:cs typeface="+mj-cs"/>
              </a:rPr>
              <a:t>Saray İlçe Sağlık</a:t>
            </a:r>
            <a:r>
              <a:rPr kumimoji="0" lang="tr-TR" sz="2400" b="1" u="none" strike="noStrike" kern="1200" cap="none" spc="0" normalizeH="0" noProof="0" dirty="0" smtClean="0">
                <a:ln w="11430"/>
                <a:solidFill>
                  <a:srgbClr val="002060"/>
                </a:solidFill>
                <a:effectLst/>
                <a:uLnTx/>
                <a:uFillTx/>
                <a:latin typeface="+mj-lt"/>
                <a:ea typeface="+mj-ea"/>
                <a:cs typeface="+mj-cs"/>
              </a:rPr>
              <a:t> </a:t>
            </a:r>
            <a:r>
              <a:rPr lang="tr-TR" sz="2400" b="1" dirty="0" smtClean="0">
                <a:ln w="11430"/>
                <a:solidFill>
                  <a:srgbClr val="002060"/>
                </a:solidFill>
                <a:latin typeface="+mj-lt"/>
                <a:ea typeface="+mj-ea"/>
                <a:cs typeface="+mj-cs"/>
              </a:rPr>
              <a:t>Müdürlüğü</a:t>
            </a:r>
            <a:r>
              <a:rPr kumimoji="0" lang="tr-TR" sz="2400" b="1" u="none" strike="noStrike" kern="1200" cap="none" spc="0" normalizeH="0" noProof="0" dirty="0" smtClean="0">
                <a:ln w="11430"/>
                <a:solidFill>
                  <a:srgbClr val="002060"/>
                </a:solidFill>
                <a:effectLst/>
                <a:uLnTx/>
                <a:uFillTx/>
                <a:latin typeface="+mj-lt"/>
                <a:ea typeface="+mj-ea"/>
                <a:cs typeface="+mj-cs"/>
              </a:rPr>
              <a:t> </a:t>
            </a:r>
          </a:p>
        </p:txBody>
      </p:sp>
      <p:pic>
        <p:nvPicPr>
          <p:cNvPr id="7" name="6 Resim" descr="türkiye halk sağlığı kurumu logo ile ilgili görsel sonucu"/>
          <p:cNvPicPr/>
          <p:nvPr/>
        </p:nvPicPr>
        <p:blipFill>
          <a:blip r:embed="rId3" cstate="print"/>
          <a:srcRect/>
          <a:stretch>
            <a:fillRect/>
          </a:stretch>
        </p:blipFill>
        <p:spPr bwMode="auto">
          <a:xfrm>
            <a:off x="2380430" y="214290"/>
            <a:ext cx="2636366" cy="2857520"/>
          </a:xfrm>
          <a:prstGeom prst="rect">
            <a:avLst/>
          </a:prstGeom>
          <a:noFill/>
          <a:ln w="9525">
            <a:noFill/>
            <a:miter lim="800000"/>
            <a:headEnd/>
            <a:tailEnd/>
          </a:ln>
        </p:spPr>
      </p:pic>
      <p:pic>
        <p:nvPicPr>
          <p:cNvPr id="6146" name="Picture 2" descr="milli eğitim bakanlığı logo ile ilgili görsel sonucu"/>
          <p:cNvPicPr>
            <a:picLocks noChangeAspect="1" noChangeArrowheads="1"/>
          </p:cNvPicPr>
          <p:nvPr/>
        </p:nvPicPr>
        <p:blipFill>
          <a:blip r:embed="rId4" cstate="print"/>
          <a:srcRect/>
          <a:stretch>
            <a:fillRect/>
          </a:stretch>
        </p:blipFill>
        <p:spPr bwMode="auto">
          <a:xfrm>
            <a:off x="6095206" y="214290"/>
            <a:ext cx="2491996" cy="2500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0" y="0"/>
            <a:ext cx="12190414" cy="78579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Programın Koordinasyonu (SB)</a:t>
            </a:r>
          </a:p>
        </p:txBody>
      </p:sp>
      <p:graphicFrame>
        <p:nvGraphicFramePr>
          <p:cNvPr id="3" name="İçerik Yer Tutucusu 6"/>
          <p:cNvGraphicFramePr>
            <a:graphicFrameLocks/>
          </p:cNvGraphicFramePr>
          <p:nvPr/>
        </p:nvGraphicFramePr>
        <p:xfrm>
          <a:off x="308728" y="1071546"/>
          <a:ext cx="11644393"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p:cNvPicPr>
            <a:picLocks noChangeAspect="1" noChangeArrowheads="1"/>
          </p:cNvPicPr>
          <p:nvPr/>
        </p:nvPicPr>
        <p:blipFill>
          <a:blip r:embed="rId7"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2166116" y="2428868"/>
            <a:ext cx="403244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3.YAŞ izlemi (35.-37.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lang="tr-TR" sz="1600" dirty="0" smtClean="0">
                <a:latin typeface="Times New Roman" pitchFamily="18" charset="0"/>
                <a:ea typeface="Times New Roman" pitchFamily="18" charset="0"/>
                <a:cs typeface="Times New Roman" pitchFamily="18" charset="0"/>
              </a:rPr>
              <a:t>.</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YAŞ izlemi (45.-51.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5.YAŞ izlemi (57.-63.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6.YAŞ izlemi (67.-78.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7.YAŞ izlemi (79.-90.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8.YAŞ izlemi (91.-102.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9.YAŞ izlemi (103.-114.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r>
              <a:rPr lang="tr-TR" sz="1600" dirty="0" smtClean="0">
                <a:latin typeface="Times New Roman" pitchFamily="18" charset="0"/>
                <a:ea typeface="Times New Roman" pitchFamily="18" charset="0"/>
                <a:cs typeface="Times New Roman" pitchFamily="18" charset="0"/>
              </a:rPr>
              <a:t>.</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YAŞ izlemi (115.-126. aylar)</a:t>
            </a:r>
            <a:endParaRPr lang="tr-TR" sz="1600" dirty="0" smtClean="0">
              <a:latin typeface="Times New Roman" pitchFamily="18" charset="0"/>
              <a:cs typeface="Times New Roman" pitchFamily="18" charset="0"/>
            </a:endParaRP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11.YAŞ izlemi (127.-138. aylar)</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732" name="Rectangle 4"/>
          <p:cNvSpPr>
            <a:spLocks noChangeArrowheads="1"/>
          </p:cNvSpPr>
          <p:nvPr/>
        </p:nvSpPr>
        <p:spPr bwMode="auto">
          <a:xfrm>
            <a:off x="2523306" y="1643050"/>
            <a:ext cx="6183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ÇOCUK VE ERGEN İZLEM ZAMANLARI VE ARALIKLARI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3"/>
          <p:cNvSpPr>
            <a:spLocks noChangeArrowheads="1"/>
          </p:cNvSpPr>
          <p:nvPr/>
        </p:nvSpPr>
        <p:spPr bwMode="auto">
          <a:xfrm>
            <a:off x="6452396" y="2428868"/>
            <a:ext cx="468052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12.YAŞ izlemi (139.-150.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13.YAŞ izlemi (151.-162.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14.YAŞ izlemi (163.-174.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15.YAŞ izlemi (175.-186.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16.YAŞ izlemi (187.-198.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17.YAŞ izlemi (199.-210.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18.YAŞ izlemi (211.-222. aylar)</a:t>
            </a:r>
          </a:p>
          <a:p>
            <a:pPr marL="0" marR="0" lvl="1" indent="0" algn="l" defTabSz="914400" rtl="0" eaLnBrk="1" fontAlgn="base" latinLnBrk="0" hangingPunct="1">
              <a:lnSpc>
                <a:spcPct val="150000"/>
              </a:lnSpc>
              <a:spcBef>
                <a:spcPct val="0"/>
              </a:spcBef>
              <a:spcAft>
                <a:spcPct val="0"/>
              </a:spcAft>
              <a:buClrTx/>
              <a:buSzPct val="100000"/>
              <a:tabLst>
                <a:tab pos="363538" algn="l"/>
              </a:tabLst>
            </a:pPr>
            <a:r>
              <a:rPr lang="tr-TR" sz="1600" dirty="0" smtClean="0">
                <a:latin typeface="Times New Roman" pitchFamily="18" charset="0"/>
                <a:cs typeface="Times New Roman" pitchFamily="18" charset="0"/>
              </a:rPr>
              <a:t>19.YAŞ izlemi (223.-234. aylar)</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1 Başlık"/>
          <p:cNvSpPr txBox="1">
            <a:spLocks/>
          </p:cNvSpPr>
          <p:nvPr/>
        </p:nvSpPr>
        <p:spPr>
          <a:xfrm>
            <a:off x="0" y="22599"/>
            <a:ext cx="12190413" cy="742901"/>
          </a:xfrm>
          <a:prstGeom prst="rect">
            <a:avLst/>
          </a:prstGeom>
          <a:noFill/>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523175" y="785794"/>
            <a:ext cx="8256978" cy="30300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600" b="1" dirty="0" smtClean="0">
                <a:latin typeface="Times New Roman" pitchFamily="18" charset="0"/>
                <a:cs typeface="Times New Roman" pitchFamily="18" charset="0"/>
              </a:rPr>
              <a:t>FORM-1: ÖĞRENCİ MUAYENE/İZLEM BİLDİRİM FORMU (EK-3)</a:t>
            </a:r>
            <a:endParaRPr lang="tr-TR" sz="1600" b="1" dirty="0">
              <a:latin typeface="Times New Roman" pitchFamily="18" charset="0"/>
              <a:cs typeface="Times New Roman" pitchFamily="18" charset="0"/>
            </a:endParaRPr>
          </a:p>
        </p:txBody>
      </p:sp>
      <p:pic>
        <p:nvPicPr>
          <p:cNvPr id="41" name="40 Resim"/>
          <p:cNvPicPr/>
          <p:nvPr/>
        </p:nvPicPr>
        <p:blipFill>
          <a:blip r:embed="rId2" cstate="print"/>
          <a:srcRect/>
          <a:stretch>
            <a:fillRect/>
          </a:stretch>
        </p:blipFill>
        <p:spPr bwMode="auto">
          <a:xfrm>
            <a:off x="3142801" y="1124744"/>
            <a:ext cx="5760720" cy="5472608"/>
          </a:xfrm>
          <a:prstGeom prst="rect">
            <a:avLst/>
          </a:prstGeom>
          <a:noFill/>
          <a:ln w="9525">
            <a:solidFill>
              <a:schemeClr val="tx1"/>
            </a:solidFill>
            <a:miter lim="800000"/>
            <a:headEnd/>
            <a:tailEnd/>
          </a:ln>
        </p:spPr>
      </p:pic>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6" name="Picture 1"/>
          <p:cNvPicPr>
            <a:picLocks noChangeAspect="1" noChangeArrowheads="1"/>
          </p:cNvPicPr>
          <p:nvPr/>
        </p:nvPicPr>
        <p:blipFill>
          <a:blip r:embed="rId3"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785794"/>
            <a:ext cx="12190413" cy="1366528"/>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600" b="1" dirty="0" smtClean="0">
                <a:ln w="11430"/>
                <a:solidFill>
                  <a:srgbClr val="C00000"/>
                </a:solidFill>
                <a:latin typeface="Times New Roman" pitchFamily="18" charset="0"/>
                <a:cs typeface="Times New Roman" pitchFamily="18" charset="0"/>
              </a:rPr>
              <a:t>Okul Çağı Çocuklarında İşitme Tarama Programı</a:t>
            </a:r>
          </a:p>
        </p:txBody>
      </p:sp>
      <p:pic>
        <p:nvPicPr>
          <p:cNvPr id="13314" name="Picture 2" descr="işitme testi ile ilgili görsel sonucu"/>
          <p:cNvPicPr>
            <a:picLocks noChangeAspect="1" noChangeArrowheads="1"/>
          </p:cNvPicPr>
          <p:nvPr/>
        </p:nvPicPr>
        <p:blipFill>
          <a:blip r:embed="rId3" cstate="print"/>
          <a:srcRect/>
          <a:stretch>
            <a:fillRect/>
          </a:stretch>
        </p:blipFill>
        <p:spPr bwMode="auto">
          <a:xfrm>
            <a:off x="3452000" y="2428868"/>
            <a:ext cx="5081497" cy="37862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Çocuklarda İşitme Tarama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3" name="2 Dikdörtgen"/>
          <p:cNvSpPr/>
          <p:nvPr/>
        </p:nvSpPr>
        <p:spPr>
          <a:xfrm>
            <a:off x="1054645" y="980729"/>
            <a:ext cx="10873208" cy="5084469"/>
          </a:xfrm>
          <a:prstGeom prst="rect">
            <a:avLst/>
          </a:prstGeom>
        </p:spPr>
        <p:txBody>
          <a:bodyPr wrap="square">
            <a:spAutoFit/>
          </a:bodyPr>
          <a:lstStyle/>
          <a:p>
            <a:pPr algn="just"/>
            <a:endParaRPr lang="tr-TR" sz="2200" b="1"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İşitme kayıpları eğitim dönemindeki çocuklarda okul başarısını ve iletişimi önemli ölçüde düşürmektedir.</a:t>
            </a:r>
          </a:p>
          <a:p>
            <a:pPr algn="just">
              <a:lnSpc>
                <a:spcPct val="120000"/>
              </a:lnSpc>
              <a:buFont typeface="Wingdings" pitchFamily="2" charset="2"/>
              <a:buChar char="Ø"/>
            </a:pPr>
            <a:r>
              <a:rPr lang="tr-TR" sz="2200" dirty="0" smtClean="0">
                <a:latin typeface="Times New Roman" pitchFamily="18" charset="0"/>
                <a:cs typeface="Times New Roman" pitchFamily="18" charset="0"/>
              </a:rPr>
              <a:t> İşitmenin normal gelişimini engelleyecek risk etmenlerini saptamak ve işitmesi normal olmayan olguları erken dönemde tanımak amacıyla </a:t>
            </a:r>
            <a:r>
              <a:rPr lang="tr-TR" sz="2200" b="1" dirty="0" smtClean="0">
                <a:latin typeface="Times New Roman" pitchFamily="18" charset="0"/>
                <a:cs typeface="Times New Roman" pitchFamily="18" charset="0"/>
              </a:rPr>
              <a:t>İlköğretim 1. Sınıfa devam eden çocuklara yapılmaktadır. </a:t>
            </a:r>
          </a:p>
          <a:p>
            <a:pPr algn="just">
              <a:lnSpc>
                <a:spcPct val="120000"/>
              </a:lnSpc>
            </a:pPr>
            <a:endParaRPr lang="tr-TR" sz="2200" b="1"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Tarama programının amacı; okul çağı çocuklarda görülen işitme kaybını erken dönemde saptamak, tanılamak ve rehabilitasyonunu sağlamaktır.</a:t>
            </a:r>
          </a:p>
          <a:p>
            <a:pPr algn="just">
              <a:lnSpc>
                <a:spcPct val="120000"/>
              </a:lnSpc>
            </a:pPr>
            <a:endParaRPr lang="tr-TR" sz="2200" b="1"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Test İlçe Sağlık Müdürlüğünde görev yapan ebe, hemşire, sağlık memuru ya da ilde görev yapan odyometristler tarafından, okullarda </a:t>
            </a:r>
            <a:r>
              <a:rPr lang="tr-TR" sz="2200" dirty="0" err="1" smtClean="0">
                <a:latin typeface="Times New Roman" pitchFamily="18" charset="0"/>
                <a:cs typeface="Times New Roman" pitchFamily="18" charset="0"/>
              </a:rPr>
              <a:t>odyometri</a:t>
            </a:r>
            <a:r>
              <a:rPr lang="tr-TR" sz="2200" dirty="0" smtClean="0">
                <a:latin typeface="Times New Roman" pitchFamily="18" charset="0"/>
                <a:cs typeface="Times New Roman" pitchFamily="18" charset="0"/>
              </a:rPr>
              <a:t> cihazı  kullanılarak  yapılmaktadır.</a:t>
            </a:r>
          </a:p>
          <a:p>
            <a:pPr algn="just">
              <a:lnSpc>
                <a:spcPct val="120000"/>
              </a:lnSpc>
            </a:pPr>
            <a:endParaRPr lang="tr-TR" sz="1000" dirty="0" smtClean="0">
              <a:latin typeface="+mn-lt"/>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Çocuklarda İşitme Tarama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3" name="2 Dikdörtgen"/>
          <p:cNvSpPr/>
          <p:nvPr/>
        </p:nvSpPr>
        <p:spPr>
          <a:xfrm>
            <a:off x="1054647" y="928672"/>
            <a:ext cx="10612723" cy="3120854"/>
          </a:xfrm>
          <a:prstGeom prst="rect">
            <a:avLst/>
          </a:prstGeom>
        </p:spPr>
        <p:txBody>
          <a:bodyPr wrap="square">
            <a:spAutoFit/>
          </a:bodyPr>
          <a:lstStyle/>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Yapılan testte şüpheli sonuç çıkanlara 48 saat - 1 hafta içinde okulda ya da İlçe Sağlık Müdürlüğünün uygun bir odasında, aynı sağlık personeli tarafından test tekrarı yapılmaktadır.</a:t>
            </a:r>
          </a:p>
          <a:p>
            <a:pPr algn="just">
              <a:lnSpc>
                <a:spcPct val="120000"/>
              </a:lnSpc>
            </a:pPr>
            <a:endParaRPr lang="tr-TR" sz="10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Testte işitme kaybı şüphesi tespit edilen çocuklar, Kulak Burun Boğaz Hastalıkları (KBB) uzmanına sevk edilecektir. KBB uzmanı tarafından sorun saptanan ya da klinik tanısı konulamayan çocuklar ileri tanı ve tedavi amacıyla referans merkezlere sevk edilmektedir.</a:t>
            </a:r>
          </a:p>
        </p:txBody>
      </p:sp>
      <p:pic>
        <p:nvPicPr>
          <p:cNvPr id="4" name="Picture 3" descr="C:\Users\SERAYE~1\AppData\Local\Temp\Rar$DI48.464\20160427_141039.jpg"/>
          <p:cNvPicPr>
            <a:picLocks noChangeAspect="1" noChangeArrowheads="1"/>
          </p:cNvPicPr>
          <p:nvPr/>
        </p:nvPicPr>
        <p:blipFill>
          <a:blip r:embed="rId2" cstate="print"/>
          <a:srcRect/>
          <a:stretch>
            <a:fillRect/>
          </a:stretch>
        </p:blipFill>
        <p:spPr bwMode="auto">
          <a:xfrm>
            <a:off x="3666314" y="4143380"/>
            <a:ext cx="4429157" cy="2428916"/>
          </a:xfrm>
          <a:prstGeom prst="rect">
            <a:avLst/>
          </a:prstGeom>
          <a:ln>
            <a:noFill/>
          </a:ln>
          <a:effectLst>
            <a:outerShdw blurRad="292100" dist="139700" dir="2700000" algn="tl" rotWithShape="0">
              <a:srgbClr val="333333">
                <a:alpha val="65000"/>
              </a:srgbClr>
            </a:outerShdw>
          </a:effectLst>
        </p:spPr>
      </p:pic>
      <p:pic>
        <p:nvPicPr>
          <p:cNvPr id="6" name="Picture 1"/>
          <p:cNvPicPr>
            <a:picLocks noChangeAspect="1" noChangeArrowheads="1"/>
          </p:cNvPicPr>
          <p:nvPr/>
        </p:nvPicPr>
        <p:blipFill>
          <a:blip r:embed="rId3"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023108" y="1500174"/>
            <a:ext cx="10684163" cy="4154984"/>
          </a:xfrm>
          <a:prstGeom prst="rect">
            <a:avLst/>
          </a:prstGeom>
        </p:spPr>
        <p:txBody>
          <a:bodyPr wrap="square">
            <a:spAutoFit/>
          </a:bodyPr>
          <a:lstStyle/>
          <a:p>
            <a:pPr algn="just"/>
            <a:endParaRPr lang="tr-TR" sz="2200" b="1" dirty="0" smtClean="0">
              <a:latin typeface="Times New Roman" pitchFamily="18" charset="0"/>
              <a:cs typeface="Times New Roman" pitchFamily="18" charset="0"/>
            </a:endParaRPr>
          </a:p>
          <a:p>
            <a:pPr algn="just">
              <a:buFont typeface="Wingdings" pitchFamily="2" charset="2"/>
              <a:buChar char="Ø"/>
            </a:pPr>
            <a:r>
              <a:rPr lang="tr-TR" sz="2200" dirty="0" smtClean="0">
                <a:latin typeface="Times New Roman" pitchFamily="18" charset="0"/>
                <a:cs typeface="Times New Roman" pitchFamily="18" charset="0"/>
              </a:rPr>
              <a:t> Bu kapsamda illerde kamu/özel ilköğretim okullarında 1. sınıfta eğitim gören çocukların taranması, tarama sonuçlarına göre çocukların kulak burun boğaz hastalıkları uzmanlarına yönlendirilmelerinin takibi ve programın izleme ve değerlendirilmesi ile sürdürülebilirliğinin sağlanması için Okul Çağı Çocuklarda İşitme Taraması Programı kamu/özel ilköğretim okullarında 1. sınıfta eğitim gören çocuklara sahada uygulama başlatılmış ve programla ilgili tüm sağlık kuruluşlarına (resmi ve özel) duyuru yapılmıştır. </a:t>
            </a:r>
          </a:p>
          <a:p>
            <a:pPr algn="just"/>
            <a:endParaRPr lang="tr-TR" sz="2200" dirty="0" smtClean="0">
              <a:latin typeface="Times New Roman" pitchFamily="18" charset="0"/>
              <a:cs typeface="Times New Roman" pitchFamily="18" charset="0"/>
            </a:endParaRPr>
          </a:p>
          <a:p>
            <a:pPr algn="just">
              <a:buFont typeface="Wingdings" pitchFamily="2" charset="2"/>
              <a:buChar char="Ø"/>
            </a:pPr>
            <a:r>
              <a:rPr lang="tr-TR" sz="2200" dirty="0" smtClean="0">
                <a:latin typeface="Times New Roman" pitchFamily="18" charset="0"/>
                <a:cs typeface="Times New Roman" pitchFamily="18" charset="0"/>
              </a:rPr>
              <a:t>Tarama programı kapsamında kamu/özel ilköğretim okullarında eğitim gören 1. sınıf öğrencilerine işitme taraması yapılmaya başlanmıştır.</a:t>
            </a:r>
          </a:p>
          <a:p>
            <a:pPr algn="just"/>
            <a:endParaRPr lang="tr-TR" sz="2200" dirty="0" smtClean="0">
              <a:latin typeface="Times New Roman" pitchFamily="18" charset="0"/>
              <a:cs typeface="Times New Roman" pitchFamily="18" charset="0"/>
            </a:endParaRPr>
          </a:p>
          <a:p>
            <a:pPr algn="just">
              <a:buFont typeface="Wingdings" pitchFamily="2" charset="2"/>
              <a:buChar char="Ø"/>
            </a:pPr>
            <a:r>
              <a:rPr lang="tr-TR" sz="2200" dirty="0" smtClean="0">
                <a:latin typeface="Times New Roman" pitchFamily="18" charset="0"/>
                <a:cs typeface="Times New Roman" pitchFamily="18" charset="0"/>
              </a:rPr>
              <a:t> Yapılan tarama testleri, birinci basamakta sunulan diğer sağlık hizmetleri gibi ücretsizdir.</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Çocuklarda İşitme Tarama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808794" y="2500306"/>
            <a:ext cx="10684163" cy="2631490"/>
          </a:xfrm>
          <a:prstGeom prst="rect">
            <a:avLst/>
          </a:prstGeom>
        </p:spPr>
        <p:txBody>
          <a:bodyPr wrap="square">
            <a:spAutoFit/>
          </a:bodyPr>
          <a:lstStyle/>
          <a:p>
            <a:pPr algn="just">
              <a:lnSpc>
                <a:spcPct val="150000"/>
              </a:lnSpc>
              <a:buFont typeface="Wingdings" pitchFamily="2" charset="2"/>
              <a:buChar char="Ø"/>
            </a:pPr>
            <a:r>
              <a:rPr lang="tr-TR" sz="2200" dirty="0" smtClean="0">
                <a:latin typeface="Times New Roman" pitchFamily="18" charset="0"/>
                <a:cs typeface="Times New Roman" pitchFamily="18" charset="0"/>
              </a:rPr>
              <a:t> İlçemizde 2018 yılı Ocak ayında ilköğretim okullarında 1. sınıfta eğitim gören çocukların taraması yapılmaya başlanmıştır.</a:t>
            </a:r>
          </a:p>
          <a:p>
            <a:pPr algn="just">
              <a:lnSpc>
                <a:spcPct val="150000"/>
              </a:lnSpc>
            </a:pPr>
            <a:endParaRPr lang="tr-TR" sz="2200" dirty="0" smtClean="0">
              <a:latin typeface="Times New Roman" pitchFamily="18" charset="0"/>
              <a:cs typeface="Times New Roman" pitchFamily="18" charset="0"/>
            </a:endParaRPr>
          </a:p>
          <a:p>
            <a:pPr algn="just">
              <a:lnSpc>
                <a:spcPct val="150000"/>
              </a:lnSpc>
              <a:buFont typeface="Wingdings" pitchFamily="2" charset="2"/>
              <a:buChar char="Ø"/>
            </a:pPr>
            <a:r>
              <a:rPr lang="tr-TR" sz="2200" dirty="0" smtClean="0">
                <a:latin typeface="Times New Roman" pitchFamily="18" charset="0"/>
                <a:cs typeface="Times New Roman" pitchFamily="18" charset="0"/>
              </a:rPr>
              <a:t> 2017-2018 Öğretim yılında İlçe Sağlık Müdürlüğünce tarama yapılmış olup, toplam 13 ilkokulda </a:t>
            </a:r>
            <a:r>
              <a:rPr lang="tr-TR" sz="2200" b="1" dirty="0" smtClean="0">
                <a:latin typeface="Times New Roman" pitchFamily="18" charset="0"/>
                <a:cs typeface="Times New Roman" pitchFamily="18" charset="0"/>
              </a:rPr>
              <a:t>462 </a:t>
            </a:r>
            <a:r>
              <a:rPr lang="tr-TR" sz="2200" dirty="0" smtClean="0">
                <a:latin typeface="Times New Roman" pitchFamily="18" charset="0"/>
                <a:cs typeface="Times New Roman" pitchFamily="18" charset="0"/>
              </a:rPr>
              <a:t> 1. sınıf öğrencisine işitme taraması yapılmıştır.</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Çocuklarda İşitme Tarama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99938"/>
            <a:ext cx="12190413" cy="7029400"/>
          </a:xfrm>
          <a:prstGeom prst="rect">
            <a:avLst/>
          </a:prstGeom>
          <a:noFill/>
        </p:spPr>
      </p:pic>
      <p:sp>
        <p:nvSpPr>
          <p:cNvPr id="4" name="3 Dikdörtgen"/>
          <p:cNvSpPr/>
          <p:nvPr/>
        </p:nvSpPr>
        <p:spPr>
          <a:xfrm>
            <a:off x="0" y="1000109"/>
            <a:ext cx="12190413" cy="800219"/>
          </a:xfrm>
          <a:prstGeom prst="rect">
            <a:avLst/>
          </a:prstGeom>
        </p:spPr>
        <p:txBody>
          <a:bodyPr wrap="square">
            <a:spAutoFit/>
          </a:bodyPr>
          <a:lstStyle/>
          <a:p>
            <a:pPr algn="ctr"/>
            <a:r>
              <a:rPr lang="tr-TR" sz="4600" b="1" dirty="0" smtClean="0">
                <a:solidFill>
                  <a:srgbClr val="C00000"/>
                </a:solidFill>
                <a:latin typeface="Times New Roman" pitchFamily="18" charset="0"/>
                <a:cs typeface="Times New Roman" pitchFamily="18" charset="0"/>
              </a:rPr>
              <a:t>Okullarda Koruyucu Ağız Diş Sağlığı Programı </a:t>
            </a:r>
          </a:p>
        </p:txBody>
      </p:sp>
      <p:pic>
        <p:nvPicPr>
          <p:cNvPr id="4098" name="Picture 2" descr="ağız diş sağlığı ile ilgili görsel sonucu"/>
          <p:cNvPicPr>
            <a:picLocks noChangeAspect="1" noChangeArrowheads="1"/>
          </p:cNvPicPr>
          <p:nvPr/>
        </p:nvPicPr>
        <p:blipFill>
          <a:blip r:embed="rId3" cstate="print"/>
          <a:srcRect/>
          <a:stretch>
            <a:fillRect/>
          </a:stretch>
        </p:blipFill>
        <p:spPr bwMode="auto">
          <a:xfrm>
            <a:off x="2451868" y="2214554"/>
            <a:ext cx="6150437" cy="40719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51670" y="2000240"/>
            <a:ext cx="10572824" cy="3594830"/>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Dünyada olduğu gibi ülkemizde de en sık rastlanan sağlık sorunu olan ağız ve diş sağlığı hastalıkları 0-6 yaş grubu çocuklarda ilk beş hastalık arasında, 7-14 yaş grubunda ise ilk sırada yer almaktadır.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Toplumda görülme sıklığının yüksek olması nedeniyle bir halk sağlığı sorunu olarak kabul edilmekte ve koruyucu sağlık hizmetlerinin uygulanması tüm dünyada kabul görmektedir.</a:t>
            </a:r>
          </a:p>
          <a:p>
            <a:pPr algn="just"/>
            <a:endParaRPr lang="tr-TR" sz="1400" dirty="0" smtClean="0">
              <a:latin typeface="+mn-lt"/>
            </a:endParaRPr>
          </a:p>
          <a:p>
            <a:pPr marL="540000" algn="just">
              <a:lnSpc>
                <a:spcPct val="120000"/>
              </a:lnSpc>
            </a:pPr>
            <a:endParaRPr lang="tr-TR" sz="2400" dirty="0" smtClean="0">
              <a:latin typeface="+mn-lt"/>
            </a:endParaRPr>
          </a:p>
        </p:txBody>
      </p:sp>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Okullarda Koruyucu Ağız Diş Sağlığı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37356" y="1857364"/>
            <a:ext cx="10572824" cy="3681008"/>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Bu gerçekten hareketle </a:t>
            </a:r>
            <a:r>
              <a:rPr lang="tr-TR" sz="2200" dirty="0" smtClean="0">
                <a:latin typeface="Times New Roman" pitchFamily="18" charset="0"/>
                <a:cs typeface="Times New Roman" pitchFamily="18" charset="0"/>
              </a:rPr>
              <a:t>Sağlık Bakanlığ</a:t>
            </a:r>
            <a:r>
              <a:rPr lang="tr-TR" sz="2200" dirty="0" smtClean="0">
                <a:latin typeface="Times New Roman" pitchFamily="18" charset="0"/>
                <a:cs typeface="Times New Roman" pitchFamily="18" charset="0"/>
              </a:rPr>
              <a:t>ı</a:t>
            </a:r>
            <a:r>
              <a:rPr lang="tr-TR" sz="2200" dirty="0" smtClean="0">
                <a:latin typeface="Times New Roman" pitchFamily="18" charset="0"/>
                <a:cs typeface="Times New Roman" pitchFamily="18" charset="0"/>
              </a:rPr>
              <a:t>’nın</a:t>
            </a:r>
            <a:r>
              <a:rPr lang="tr-TR" sz="2200"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stratejik planında “Koruyucu ağız diş sağlığı hizmetlerini geliştirerek sürdürmek” hedefine yer verilmiş ve bu kapsamda;</a:t>
            </a:r>
          </a:p>
          <a:p>
            <a:pPr algn="just">
              <a:lnSpc>
                <a:spcPct val="120000"/>
              </a:lnSpc>
            </a:pPr>
            <a:endParaRPr lang="tr-TR" sz="2200" dirty="0" smtClean="0">
              <a:latin typeface="Times New Roman" pitchFamily="18" charset="0"/>
              <a:cs typeface="Times New Roman" pitchFamily="18" charset="0"/>
            </a:endParaRPr>
          </a:p>
          <a:p>
            <a:pPr marL="540000" algn="just">
              <a:buFont typeface="Wingdings" pitchFamily="2" charset="2"/>
              <a:buChar char="ü"/>
            </a:pPr>
            <a:r>
              <a:rPr lang="tr-TR" sz="2200" dirty="0" smtClean="0">
                <a:latin typeface="Times New Roman" pitchFamily="18" charset="0"/>
                <a:cs typeface="Times New Roman" pitchFamily="18" charset="0"/>
              </a:rPr>
              <a:t> Öğrenci, öğretmen ve velilere yönelik farkındalık  eğitimlerinin yapılması,</a:t>
            </a:r>
          </a:p>
          <a:p>
            <a:pPr marL="540000" algn="just"/>
            <a:endParaRPr lang="tr-TR" sz="2200" dirty="0" smtClean="0">
              <a:latin typeface="Times New Roman" pitchFamily="18" charset="0"/>
              <a:cs typeface="Times New Roman" pitchFamily="18" charset="0"/>
            </a:endParaRPr>
          </a:p>
          <a:p>
            <a:pPr marL="540000" algn="just">
              <a:buFont typeface="Wingdings" pitchFamily="2" charset="2"/>
              <a:buChar char="ü"/>
            </a:pPr>
            <a:r>
              <a:rPr lang="tr-TR" sz="2200" dirty="0" smtClean="0">
                <a:latin typeface="Times New Roman" pitchFamily="18" charset="0"/>
                <a:cs typeface="Times New Roman" pitchFamily="18" charset="0"/>
              </a:rPr>
              <a:t> Anasınıfı ve İlkokul öğrencilerine, kademeli olarak  florürlü  vernik uygulanması ,</a:t>
            </a:r>
          </a:p>
          <a:p>
            <a:pPr marL="540000" algn="just"/>
            <a:endParaRPr lang="tr-TR" sz="2200" dirty="0" smtClean="0">
              <a:latin typeface="Times New Roman" pitchFamily="18" charset="0"/>
              <a:cs typeface="Times New Roman" pitchFamily="18" charset="0"/>
            </a:endParaRPr>
          </a:p>
          <a:p>
            <a:pPr marL="540000" algn="just">
              <a:buFont typeface="Wingdings" pitchFamily="2" charset="2"/>
              <a:buChar char="ü"/>
            </a:pPr>
            <a:r>
              <a:rPr lang="tr-TR" sz="2200" dirty="0" smtClean="0">
                <a:latin typeface="Times New Roman" pitchFamily="18" charset="0"/>
                <a:cs typeface="Times New Roman" pitchFamily="18" charset="0"/>
              </a:rPr>
              <a:t> Okul Sağlığı çalışmaları kapsamında, anasınıfı ve ilkokul öğrencilerinin ağız ve diş sağlığı muayenelerinin gerçekleştirilmesi için, </a:t>
            </a:r>
            <a:r>
              <a:rPr lang="tr-TR" sz="2200" b="1" dirty="0" smtClean="0">
                <a:latin typeface="Times New Roman" pitchFamily="18" charset="0"/>
                <a:cs typeface="Times New Roman" pitchFamily="18" charset="0"/>
              </a:rPr>
              <a:t>‘’Koruyucu Ağız Diş Sağlığı Programı’’ </a:t>
            </a:r>
            <a:r>
              <a:rPr lang="tr-TR" sz="2200" dirty="0" smtClean="0">
                <a:latin typeface="Times New Roman" pitchFamily="18" charset="0"/>
                <a:cs typeface="Times New Roman" pitchFamily="18" charset="0"/>
              </a:rPr>
              <a:t>başlatılmıştır.</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Okullarda Koruyucu Ağız Diş Sağlığı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6"/>
          <p:cNvGraphicFramePr>
            <a:graphicFrameLocks/>
          </p:cNvGraphicFramePr>
          <p:nvPr/>
        </p:nvGraphicFramePr>
        <p:xfrm>
          <a:off x="237290" y="1214422"/>
          <a:ext cx="11644393"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1"/>
          <p:cNvSpPr txBox="1">
            <a:spLocks/>
          </p:cNvSpPr>
          <p:nvPr/>
        </p:nvSpPr>
        <p:spPr>
          <a:xfrm>
            <a:off x="0" y="0"/>
            <a:ext cx="12190414" cy="78579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Programın Koordinasyonu (MEB)</a:t>
            </a:r>
          </a:p>
        </p:txBody>
      </p:sp>
      <p:pic>
        <p:nvPicPr>
          <p:cNvPr id="4" name="Picture 1"/>
          <p:cNvPicPr>
            <a:picLocks noChangeAspect="1" noChangeArrowheads="1"/>
          </p:cNvPicPr>
          <p:nvPr/>
        </p:nvPicPr>
        <p:blipFill>
          <a:blip r:embed="rId6"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94546" y="1119629"/>
            <a:ext cx="10572824" cy="4967514"/>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2017-2018 eğitim öğretim yılında ise anasınıfı 1. 2. ve 3. sınıf öğrencilerine  iki kez florürlü vernik uygulaması, 1. sınıf öğrencilerine ağız ve diş sağlığı muayenesi ayrıca anasınıfı 1,2,3, ve 4. sınıf öğrencilerine farkındalık eğitimi yapılmıştır.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2017-2018 eğitim öğretim yılında 1. turda 808 öğrenciye, 2. turda 729 öğrenciye </a:t>
            </a:r>
            <a:r>
              <a:rPr lang="tr-TR" sz="2200" dirty="0" err="1" smtClean="0">
                <a:latin typeface="Times New Roman" pitchFamily="18" charset="0"/>
                <a:cs typeface="Times New Roman" pitchFamily="18" charset="0"/>
              </a:rPr>
              <a:t>florürlü</a:t>
            </a:r>
            <a:r>
              <a:rPr lang="tr-TR" sz="2200" dirty="0" smtClean="0">
                <a:latin typeface="Times New Roman" pitchFamily="18" charset="0"/>
                <a:cs typeface="Times New Roman" pitchFamily="18" charset="0"/>
              </a:rPr>
              <a:t> vernik uygulaması yapılmıştır.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2017-2018 eğitim öğretim yılında 540 öğrenciye ağız ve diş sağlığı taraması yapılmıştır.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Türkiye Halk Sağlığı Kurumu tarafından Koruyucu Ağız ve Diş Sağlığı Programı kapsamında 2017-2018 eğitim öğretim yılı </a:t>
            </a:r>
            <a:r>
              <a:rPr lang="tr-TR" sz="2200" b="1" dirty="0" smtClean="0">
                <a:latin typeface="Times New Roman" pitchFamily="18" charset="0"/>
                <a:cs typeface="Times New Roman" pitchFamily="18" charset="0"/>
              </a:rPr>
              <a:t>florürlü vernik uygulama hedefi % 50 olarak belirlenmiştir. </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Okullarda Koruyucu Ağız Diş Sağlığı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951670" y="1000108"/>
            <a:ext cx="10755601" cy="2155655"/>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İlçe Sağlık Müdürlüğü olarak 2017-2018 Yılı 1. dönem yapılan 1.tur florürlü vernik uygulamasında hedef gruptaki öğrencilerin </a:t>
            </a:r>
            <a:r>
              <a:rPr lang="tr-TR" sz="2200" b="1" dirty="0" smtClean="0">
                <a:latin typeface="Times New Roman" pitchFamily="18" charset="0"/>
                <a:cs typeface="Times New Roman" pitchFamily="18" charset="0"/>
              </a:rPr>
              <a:t>% 33.4 </a:t>
            </a:r>
            <a:r>
              <a:rPr lang="tr-TR" sz="2200" dirty="0" smtClean="0">
                <a:latin typeface="Times New Roman" pitchFamily="18" charset="0"/>
                <a:cs typeface="Times New Roman" pitchFamily="18" charset="0"/>
              </a:rPr>
              <a:t>üne ulaşılmıştır.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2. Dönem 2. Tur florürlü vernik uygulamasında hedef gruptaki öğrencilerinde % </a:t>
            </a:r>
            <a:r>
              <a:rPr lang="tr-TR" sz="2200" b="1" dirty="0" smtClean="0">
                <a:latin typeface="Times New Roman" pitchFamily="18" charset="0"/>
                <a:cs typeface="Times New Roman" pitchFamily="18" charset="0"/>
              </a:rPr>
              <a:t>30.1</a:t>
            </a:r>
            <a:r>
              <a:rPr lang="tr-TR" sz="2200" dirty="0" smtClean="0">
                <a:latin typeface="Times New Roman" pitchFamily="18" charset="0"/>
                <a:cs typeface="Times New Roman" pitchFamily="18" charset="0"/>
              </a:rPr>
              <a:t> sına ulaşılmıştır.  </a:t>
            </a:r>
            <a:endParaRPr lang="tr-TR" sz="2200" dirty="0">
              <a:latin typeface="Times New Roman" pitchFamily="18" charset="0"/>
              <a:cs typeface="Times New Roman" pitchFamily="18" charset="0"/>
            </a:endParaRPr>
          </a:p>
        </p:txBody>
      </p:sp>
      <p:pic>
        <p:nvPicPr>
          <p:cNvPr id="2052" name="Picture 4" descr="http://www.mersinhsm.gov.tr/handler.ashx?Size=L&amp;PhotoID=30269"/>
          <p:cNvPicPr>
            <a:picLocks noChangeAspect="1" noChangeArrowheads="1"/>
          </p:cNvPicPr>
          <p:nvPr/>
        </p:nvPicPr>
        <p:blipFill>
          <a:blip r:embed="rId2" cstate="print"/>
          <a:srcRect/>
          <a:stretch>
            <a:fillRect/>
          </a:stretch>
        </p:blipFill>
        <p:spPr bwMode="auto">
          <a:xfrm>
            <a:off x="7279445" y="3212976"/>
            <a:ext cx="3384375"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http://www.mersinhsm.gov.tr/handler.ashx?Size=L&amp;PhotoID=30044"/>
          <p:cNvPicPr>
            <a:picLocks noChangeAspect="1" noChangeArrowheads="1"/>
          </p:cNvPicPr>
          <p:nvPr/>
        </p:nvPicPr>
        <p:blipFill>
          <a:blip r:embed="rId3" cstate="print"/>
          <a:srcRect/>
          <a:stretch>
            <a:fillRect/>
          </a:stretch>
        </p:blipFill>
        <p:spPr bwMode="auto">
          <a:xfrm>
            <a:off x="1918745" y="3660934"/>
            <a:ext cx="4319337" cy="2839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Okullarda Koruyucu Ağız Diş Sağlığı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8" name="Picture 1"/>
          <p:cNvPicPr>
            <a:picLocks noChangeAspect="1" noChangeArrowheads="1"/>
          </p:cNvPicPr>
          <p:nvPr/>
        </p:nvPicPr>
        <p:blipFill>
          <a:blip r:embed="rId4"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4" name="3 Dikdörtgen"/>
          <p:cNvSpPr/>
          <p:nvPr/>
        </p:nvSpPr>
        <p:spPr>
          <a:xfrm>
            <a:off x="0" y="785794"/>
            <a:ext cx="12190413" cy="1938992"/>
          </a:xfrm>
          <a:prstGeom prst="rect">
            <a:avLst/>
          </a:prstGeom>
        </p:spPr>
        <p:txBody>
          <a:bodyPr wrap="square">
            <a:spAutoFit/>
          </a:bodyPr>
          <a:lstStyle/>
          <a:p>
            <a:pPr algn="ctr"/>
            <a:r>
              <a:rPr lang="tr-TR" sz="6000" b="1" dirty="0" smtClean="0">
                <a:solidFill>
                  <a:srgbClr val="C00000"/>
                </a:solidFill>
                <a:latin typeface="Times New Roman" pitchFamily="18" charset="0"/>
                <a:cs typeface="Times New Roman" pitchFamily="18" charset="0"/>
              </a:rPr>
              <a:t>Çocuklarda Görme</a:t>
            </a:r>
          </a:p>
          <a:p>
            <a:pPr algn="ctr"/>
            <a:r>
              <a:rPr lang="tr-TR" sz="6000" b="1" dirty="0" smtClean="0">
                <a:solidFill>
                  <a:srgbClr val="C00000"/>
                </a:solidFill>
                <a:latin typeface="Times New Roman" pitchFamily="18" charset="0"/>
                <a:cs typeface="Times New Roman" pitchFamily="18" charset="0"/>
              </a:rPr>
              <a:t>Taraması Programı</a:t>
            </a:r>
          </a:p>
        </p:txBody>
      </p:sp>
      <p:pic>
        <p:nvPicPr>
          <p:cNvPr id="5" name="Picture 1"/>
          <p:cNvPicPr>
            <a:picLocks noChangeAspect="1" noChangeArrowheads="1"/>
          </p:cNvPicPr>
          <p:nvPr/>
        </p:nvPicPr>
        <p:blipFill>
          <a:blip r:embed="rId3" cstate="print"/>
          <a:srcRect/>
          <a:stretch>
            <a:fillRect/>
          </a:stretch>
        </p:blipFill>
        <p:spPr bwMode="auto">
          <a:xfrm>
            <a:off x="1" y="-142900"/>
            <a:ext cx="857256" cy="857256"/>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3666314" y="3000372"/>
            <a:ext cx="4929222" cy="3349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37356" y="2714620"/>
            <a:ext cx="10657183" cy="1681999"/>
          </a:xfrm>
          <a:prstGeom prst="rect">
            <a:avLst/>
          </a:prstGeom>
        </p:spPr>
        <p:txBody>
          <a:bodyPr wrap="square">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Amaç görmenin normal gelişimini engelleyecek risk etmenlerini saptamak ve yetersiz görmesi olan olguları erken dönemde tanımaktır.</a:t>
            </a:r>
          </a:p>
          <a:p>
            <a:pPr algn="just">
              <a:lnSpc>
                <a:spcPct val="120000"/>
              </a:lnSpc>
              <a:buFont typeface="Wingdings" pitchFamily="2" charset="2"/>
              <a:buChar char="Ø"/>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Ülkemizdeki çocukluk çağı görme kayıplarının % 69.6’sı önlenebilir nedenlere bağlıdır.   </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Çocuklarda Görme Taraması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165984" y="2214554"/>
          <a:ext cx="9715569" cy="4071967"/>
        </p:xfrm>
        <a:graphic>
          <a:graphicData uri="http://schemas.openxmlformats.org/drawingml/2006/table">
            <a:tbl>
              <a:tblPr/>
              <a:tblGrid>
                <a:gridCol w="4630285"/>
                <a:gridCol w="2542642"/>
                <a:gridCol w="2542642"/>
              </a:tblGrid>
              <a:tr h="436741">
                <a:tc>
                  <a:txBody>
                    <a:bodyPr/>
                    <a:lstStyle/>
                    <a:p>
                      <a:pPr algn="l" fontAlgn="b"/>
                      <a:r>
                        <a:rPr lang="tr-TR" sz="2000" b="0" i="0" u="none" strike="noStrike" dirty="0">
                          <a:solidFill>
                            <a:srgbClr val="000000"/>
                          </a:solidFill>
                          <a:latin typeface="Times New Roman" pitchFamily="18" charset="0"/>
                          <a:cs typeface="Times New Roman" pitchFamily="18"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latin typeface="Times New Roman" pitchFamily="18" charset="0"/>
                          <a:cs typeface="Times New Roman" pitchFamily="18" charset="0"/>
                        </a:rPr>
                        <a:t>&gt; 6 </a:t>
                      </a:r>
                      <a:r>
                        <a:rPr lang="tr-TR" sz="2000" b="0" i="0" u="none" strike="noStrike" dirty="0">
                          <a:solidFill>
                            <a:srgbClr val="000000"/>
                          </a:solidFill>
                          <a:latin typeface="Times New Roman" pitchFamily="18" charset="0"/>
                          <a:cs typeface="Times New Roman" pitchFamily="18" charset="0"/>
                        </a:rPr>
                        <a:t>Ay - </a:t>
                      </a:r>
                      <a:r>
                        <a:rPr lang="tr-TR" sz="2000" b="0" i="0" u="none" strike="noStrike" dirty="0" smtClean="0">
                          <a:solidFill>
                            <a:srgbClr val="000000"/>
                          </a:solidFill>
                          <a:latin typeface="Times New Roman" pitchFamily="18" charset="0"/>
                          <a:cs typeface="Times New Roman" pitchFamily="18" charset="0"/>
                        </a:rPr>
                        <a:t>&lt; 6 </a:t>
                      </a:r>
                      <a:r>
                        <a:rPr lang="tr-TR" sz="2000" b="0" i="0" u="none" strike="noStrike" dirty="0">
                          <a:solidFill>
                            <a:srgbClr val="000000"/>
                          </a:solidFill>
                          <a:latin typeface="Times New Roman" pitchFamily="18" charset="0"/>
                          <a:cs typeface="Times New Roman" pitchFamily="18" charset="0"/>
                        </a:rPr>
                        <a:t>Yaş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000" b="0" i="0" u="none" strike="noStrike" dirty="0" smtClean="0">
                          <a:solidFill>
                            <a:srgbClr val="000000"/>
                          </a:solidFill>
                          <a:latin typeface="Times New Roman" pitchFamily="18" charset="0"/>
                          <a:cs typeface="Times New Roman" pitchFamily="18" charset="0"/>
                        </a:rPr>
                        <a:t>&gt; 6 </a:t>
                      </a:r>
                      <a:r>
                        <a:rPr lang="tr-TR" sz="2000" b="0" i="0" u="none" strike="noStrike" dirty="0">
                          <a:solidFill>
                            <a:srgbClr val="000000"/>
                          </a:solidFill>
                          <a:latin typeface="Times New Roman" pitchFamily="18" charset="0"/>
                          <a:cs typeface="Times New Roman" pitchFamily="18" charset="0"/>
                        </a:rPr>
                        <a:t>Yaş - </a:t>
                      </a:r>
                      <a:r>
                        <a:rPr lang="tr-TR" sz="2000" b="0" i="0" u="none" strike="noStrike" dirty="0" smtClean="0">
                          <a:solidFill>
                            <a:srgbClr val="000000"/>
                          </a:solidFill>
                          <a:latin typeface="Times New Roman" pitchFamily="18" charset="0"/>
                          <a:cs typeface="Times New Roman" pitchFamily="18" charset="0"/>
                        </a:rPr>
                        <a:t>&lt; 18 </a:t>
                      </a:r>
                      <a:r>
                        <a:rPr lang="tr-TR" sz="2000" b="0" i="0" u="none" strike="noStrike" dirty="0">
                          <a:solidFill>
                            <a:srgbClr val="000000"/>
                          </a:solidFill>
                          <a:latin typeface="Times New Roman" pitchFamily="18" charset="0"/>
                          <a:cs typeface="Times New Roman" pitchFamily="18" charset="0"/>
                        </a:rPr>
                        <a:t>Yaş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dirty="0" err="1">
                          <a:solidFill>
                            <a:srgbClr val="000000"/>
                          </a:solidFill>
                          <a:latin typeface="Times New Roman" pitchFamily="18" charset="0"/>
                          <a:cs typeface="Times New Roman" pitchFamily="18" charset="0"/>
                        </a:rPr>
                        <a:t>Hipermetropi</a:t>
                      </a:r>
                      <a:endParaRPr lang="tr-TR" sz="2000" b="0" i="0" u="none" strike="noStrike" dirty="0">
                        <a:solidFill>
                          <a:srgbClr val="000000"/>
                        </a:solidFill>
                        <a:latin typeface="Times New Roman" pitchFamily="18" charset="0"/>
                        <a:cs typeface="Times New Roman" pitchFamily="18" charset="0"/>
                      </a:endParaRP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33,0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a:solidFill>
                            <a:srgbClr val="000000"/>
                          </a:solidFill>
                          <a:latin typeface="Times New Roman" pitchFamily="18" charset="0"/>
                          <a:cs typeface="Times New Roman" pitchFamily="18" charset="0"/>
                        </a:rPr>
                        <a:t>Astigmatizm</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a:solidFill>
                            <a:srgbClr val="000000"/>
                          </a:solidFill>
                          <a:latin typeface="Times New Roman" pitchFamily="18" charset="0"/>
                          <a:cs typeface="Times New Roman" pitchFamily="18" charset="0"/>
                        </a:rPr>
                        <a:t>Miyopi</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039">
                <a:tc>
                  <a:txBody>
                    <a:bodyPr/>
                    <a:lstStyle/>
                    <a:p>
                      <a:pPr algn="l" fontAlgn="ctr"/>
                      <a:r>
                        <a:rPr lang="tr-TR" sz="2000" b="0" i="0" u="none" strike="noStrike">
                          <a:solidFill>
                            <a:srgbClr val="000000"/>
                          </a:solidFill>
                          <a:latin typeface="Times New Roman" pitchFamily="18" charset="0"/>
                          <a:cs typeface="Times New Roman" pitchFamily="18" charset="0"/>
                        </a:rPr>
                        <a:t>Nonstrobismic Binoküler Bozukluklar</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a:solidFill>
                            <a:srgbClr val="000000"/>
                          </a:solidFill>
                          <a:latin typeface="Times New Roman" pitchFamily="18" charset="0"/>
                          <a:cs typeface="Times New Roman" pitchFamily="18" charset="0"/>
                        </a:rPr>
                        <a:t>Şaşılık</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a:solidFill>
                            <a:srgbClr val="000000"/>
                          </a:solidFill>
                          <a:latin typeface="Times New Roman" pitchFamily="18" charset="0"/>
                          <a:cs typeface="Times New Roman" pitchFamily="18" charset="0"/>
                        </a:rPr>
                        <a:t>Göz Tembelliği</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dirty="0" err="1">
                          <a:solidFill>
                            <a:srgbClr val="000000"/>
                          </a:solidFill>
                          <a:latin typeface="Times New Roman" pitchFamily="18" charset="0"/>
                          <a:cs typeface="Times New Roman" pitchFamily="18" charset="0"/>
                        </a:rPr>
                        <a:t>Akamodasyon</a:t>
                      </a:r>
                      <a:r>
                        <a:rPr lang="tr-TR" sz="2000" b="0" i="0" u="none" strike="noStrike" dirty="0">
                          <a:solidFill>
                            <a:srgbClr val="000000"/>
                          </a:solidFill>
                          <a:latin typeface="Times New Roman" pitchFamily="18" charset="0"/>
                          <a:cs typeface="Times New Roman" pitchFamily="18" charset="0"/>
                        </a:rPr>
                        <a:t> Bozuklukları</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741">
                <a:tc>
                  <a:txBody>
                    <a:bodyPr/>
                    <a:lstStyle/>
                    <a:p>
                      <a:pPr algn="l" fontAlgn="ctr"/>
                      <a:r>
                        <a:rPr lang="tr-TR" sz="2000" b="0" i="0" u="none" strike="noStrike">
                          <a:solidFill>
                            <a:srgbClr val="000000"/>
                          </a:solidFill>
                          <a:latin typeface="Times New Roman" pitchFamily="18" charset="0"/>
                          <a:cs typeface="Times New Roman" pitchFamily="18" charset="0"/>
                        </a:rPr>
                        <a:t>Periferik Renital Anormallikler</a:t>
                      </a:r>
                    </a:p>
                  </a:txBody>
                  <a:tcPr marL="18288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Times New Roman" pitchFamily="18" charset="0"/>
                          <a:cs typeface="Times New Roman" pitchFamily="18" charset="0"/>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Times New Roman" pitchFamily="18" charset="0"/>
                          <a:cs typeface="Times New Roman" pitchFamily="18"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1 Başlık"/>
          <p:cNvSpPr txBox="1">
            <a:spLocks/>
          </p:cNvSpPr>
          <p:nvPr/>
        </p:nvSpPr>
        <p:spPr>
          <a:xfrm>
            <a:off x="0" y="1285860"/>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a:ln w="11430"/>
              <a:latin typeface="Times New Roman" pitchFamily="18" charset="0"/>
              <a:ea typeface="+mj-ea"/>
              <a:cs typeface="Times New Roman" pitchFamily="18" charset="0"/>
            </a:endParaRPr>
          </a:p>
          <a:p>
            <a:pPr algn="ctr" defTabSz="1088502" fontAlgn="auto">
              <a:spcBef>
                <a:spcPts val="0"/>
              </a:spcBef>
              <a:spcAft>
                <a:spcPts val="0"/>
              </a:spcAft>
              <a:defRPr/>
            </a:pPr>
            <a:r>
              <a:rPr lang="tr-TR" sz="2800" b="1" dirty="0" smtClean="0">
                <a:ln w="11430"/>
                <a:latin typeface="Times New Roman" pitchFamily="18" charset="0"/>
                <a:ea typeface="+mj-ea"/>
                <a:cs typeface="Times New Roman" pitchFamily="18" charset="0"/>
              </a:rPr>
              <a:t>Çocukluk Çağında Sık Görülen Görme Problemleri </a:t>
            </a:r>
            <a:endParaRPr lang="tr-TR" sz="2800" b="1" dirty="0">
              <a:ln w="11430"/>
              <a:latin typeface="Times New Roman" pitchFamily="18" charset="0"/>
              <a:ea typeface="+mj-ea"/>
              <a:cs typeface="Times New Roman" pitchFamily="18" charset="0"/>
            </a:endParaRPr>
          </a:p>
          <a:p>
            <a:pPr algn="ctr" defTabSz="1088502" fontAlgn="auto">
              <a:spcBef>
                <a:spcPts val="0"/>
              </a:spcBef>
              <a:spcAft>
                <a:spcPts val="0"/>
              </a:spcAft>
              <a:defRPr/>
            </a:pPr>
            <a:endParaRPr lang="tr-TR" sz="3600" b="1" dirty="0">
              <a:ln w="11430"/>
              <a:latin typeface="Times New Roman" pitchFamily="18" charset="0"/>
              <a:ea typeface="+mj-ea"/>
              <a:cs typeface="Times New Roman" pitchFamily="18" charset="0"/>
            </a:endParaRPr>
          </a:p>
        </p:txBody>
      </p:sp>
      <p:sp>
        <p:nvSpPr>
          <p:cNvPr id="7" name="1 Başlık"/>
          <p:cNvSpPr txBox="1">
            <a:spLocks/>
          </p:cNvSpPr>
          <p:nvPr/>
        </p:nvSpPr>
        <p:spPr>
          <a:xfrm>
            <a:off x="0" y="0"/>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Çocuklarda Görme Taraması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8"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37356" y="2714620"/>
            <a:ext cx="10657183" cy="1681999"/>
          </a:xfrm>
          <a:prstGeom prst="rect">
            <a:avLst/>
          </a:prstGeom>
        </p:spPr>
        <p:txBody>
          <a:bodyPr wrap="square">
            <a:spAutoFit/>
          </a:bodyPr>
          <a:lstStyle/>
          <a:p>
            <a:pPr algn="just">
              <a:lnSpc>
                <a:spcPct val="120000"/>
              </a:lnSpc>
            </a:pPr>
            <a:r>
              <a:rPr lang="tr-TR" sz="2200" dirty="0" smtClean="0">
                <a:latin typeface="Times New Roman" pitchFamily="18" charset="0"/>
                <a:cs typeface="Times New Roman" pitchFamily="18" charset="0"/>
              </a:rPr>
              <a:t>	Sayın Cumhurbaşkanımız tarafından açıklanan 100 Günlük Eylem Planı kapsamında, Okul Çağı Çocuklarında Görme Taraması Programı başlatılarak 9 Kasım 2018 tarihine kadar ülke çapında ilköğretim 1. sınıfta öğrenim gören 50 bin çocuğa görme taraması yapılması, yıl sonuna kadar tüm çocukların en az % 20’sinin taranması hedeflenmiştir. </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0"/>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Çocuklarda Görme Taraması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37356" y="2071678"/>
            <a:ext cx="10657183" cy="3748719"/>
          </a:xfrm>
          <a:prstGeom prst="rect">
            <a:avLst/>
          </a:prstGeom>
        </p:spPr>
        <p:txBody>
          <a:bodyPr wrap="square">
            <a:spAutoFit/>
          </a:bodyPr>
          <a:lstStyle/>
          <a:p>
            <a:pPr algn="just">
              <a:lnSpc>
                <a:spcPct val="120000"/>
              </a:lnSpc>
            </a:pPr>
            <a:r>
              <a:rPr lang="tr-TR" sz="2200" dirty="0" smtClean="0">
                <a:latin typeface="Times New Roman" pitchFamily="18" charset="0"/>
                <a:cs typeface="Times New Roman" pitchFamily="18" charset="0"/>
              </a:rPr>
              <a:t>	İlköğretim 1. sınıf çocukların izlemlerinde 4-6 yaş ya da 7-9 yaş izlemleri içerisinde, çocuğun ilköğretim 1. sınıfa başladığı yıl, Görme Taraması yapılacaktır.</a:t>
            </a:r>
          </a:p>
          <a:p>
            <a:pPr algn="just">
              <a:lnSpc>
                <a:spcPct val="120000"/>
              </a:lnSpc>
            </a:pPr>
            <a:endParaRPr lang="tr-TR" sz="2200" dirty="0" smtClean="0">
              <a:latin typeface="Times New Roman" pitchFamily="18" charset="0"/>
              <a:cs typeface="Times New Roman" pitchFamily="18" charset="0"/>
            </a:endParaRPr>
          </a:p>
          <a:p>
            <a:pPr algn="just">
              <a:lnSpc>
                <a:spcPct val="120000"/>
              </a:lnSpc>
            </a:pPr>
            <a:r>
              <a:rPr lang="tr-TR" sz="2200" dirty="0" smtClean="0">
                <a:latin typeface="Times New Roman" pitchFamily="18" charset="0"/>
                <a:cs typeface="Times New Roman" pitchFamily="18" charset="0"/>
              </a:rPr>
              <a:t>	Taramada; aile hekimleri tarafından risk faktörleri açısından sorgulama, görme muayenesi, kırmızı </a:t>
            </a:r>
            <a:r>
              <a:rPr lang="tr-TR" sz="2200" dirty="0" err="1" smtClean="0">
                <a:latin typeface="Times New Roman" pitchFamily="18" charset="0"/>
                <a:cs typeface="Times New Roman" pitchFamily="18" charset="0"/>
              </a:rPr>
              <a:t>refle</a:t>
            </a:r>
            <a:r>
              <a:rPr lang="tr-TR" sz="2200" dirty="0" smtClean="0">
                <a:latin typeface="Times New Roman" pitchFamily="18" charset="0"/>
                <a:cs typeface="Times New Roman" pitchFamily="18" charset="0"/>
              </a:rPr>
              <a:t> testi ve aile sağlığı çalışanları tarafından da </a:t>
            </a:r>
            <a:r>
              <a:rPr lang="tr-TR" sz="2200" dirty="0" err="1" smtClean="0">
                <a:latin typeface="Times New Roman" pitchFamily="18" charset="0"/>
                <a:cs typeface="Times New Roman" pitchFamily="18" charset="0"/>
              </a:rPr>
              <a:t>Lea</a:t>
            </a:r>
            <a:r>
              <a:rPr lang="tr-TR" sz="2200" dirty="0" smtClean="0">
                <a:latin typeface="Times New Roman" pitchFamily="18" charset="0"/>
                <a:cs typeface="Times New Roman" pitchFamily="18" charset="0"/>
              </a:rPr>
              <a:t> Sembol Testi yapılacaktır.</a:t>
            </a:r>
          </a:p>
          <a:p>
            <a:pPr algn="just">
              <a:lnSpc>
                <a:spcPct val="120000"/>
              </a:lnSpc>
            </a:pPr>
            <a:endParaRPr lang="tr-TR" sz="2200" dirty="0" smtClean="0">
              <a:latin typeface="Times New Roman" pitchFamily="18" charset="0"/>
              <a:cs typeface="Times New Roman" pitchFamily="18" charset="0"/>
            </a:endParaRPr>
          </a:p>
          <a:p>
            <a:pPr algn="just">
              <a:lnSpc>
                <a:spcPct val="120000"/>
              </a:lnSpc>
            </a:pPr>
            <a:r>
              <a:rPr lang="tr-TR" sz="2200" dirty="0" smtClean="0">
                <a:latin typeface="Times New Roman" pitchFamily="18" charset="0"/>
                <a:cs typeface="Times New Roman" pitchFamily="18" charset="0"/>
              </a:rPr>
              <a:t>	Çocuklar, pozitif muayene bulgusu ya da risk faktörlerinden herhangi birinin varlığı durumunda ileri tetkik ve muayene için göz hastalıkları uzmanına sevk edilecektir. </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Çocuklarda Görme Taraması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4" name="3 Dikdörtgen"/>
          <p:cNvSpPr/>
          <p:nvPr/>
        </p:nvSpPr>
        <p:spPr>
          <a:xfrm>
            <a:off x="0" y="1000108"/>
            <a:ext cx="12190413" cy="1015663"/>
          </a:xfrm>
          <a:prstGeom prst="rect">
            <a:avLst/>
          </a:prstGeom>
        </p:spPr>
        <p:txBody>
          <a:bodyPr wrap="square">
            <a:spAutoFit/>
          </a:bodyPr>
          <a:lstStyle/>
          <a:p>
            <a:pPr algn="ctr"/>
            <a:r>
              <a:rPr lang="tr-TR" sz="6000" b="1" dirty="0" smtClean="0">
                <a:solidFill>
                  <a:srgbClr val="C00000"/>
                </a:solidFill>
                <a:latin typeface="Times New Roman" pitchFamily="18" charset="0"/>
                <a:cs typeface="Times New Roman" pitchFamily="18" charset="0"/>
              </a:rPr>
              <a:t>Beyaz Bayrak Projesi</a:t>
            </a:r>
          </a:p>
        </p:txBody>
      </p:sp>
      <p:pic>
        <p:nvPicPr>
          <p:cNvPr id="107524" name="Picture 4" descr="İlgili resim"/>
          <p:cNvPicPr>
            <a:picLocks noChangeAspect="1" noChangeArrowheads="1"/>
          </p:cNvPicPr>
          <p:nvPr/>
        </p:nvPicPr>
        <p:blipFill>
          <a:blip r:embed="rId3" cstate="print"/>
          <a:srcRect/>
          <a:stretch>
            <a:fillRect/>
          </a:stretch>
        </p:blipFill>
        <p:spPr bwMode="auto">
          <a:xfrm>
            <a:off x="2880496" y="2643182"/>
            <a:ext cx="6357981" cy="3576366"/>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4" cstate="print"/>
          <a:srcRect/>
          <a:stretch>
            <a:fillRect/>
          </a:stretch>
        </p:blipFill>
        <p:spPr bwMode="auto">
          <a:xfrm>
            <a:off x="1" y="-14290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37356" y="2214554"/>
            <a:ext cx="10657183" cy="3342453"/>
          </a:xfrm>
          <a:prstGeom prst="rect">
            <a:avLst/>
          </a:prstGeom>
        </p:spPr>
        <p:txBody>
          <a:bodyPr wrap="square">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Okul sağlığının daha iyi düzeye çıkarılması amacıyla Millî Eğitim Bakanlığı ile Sağlık Bakanlığı arasında 2006 yılından itibaren uygulanmakta olan  “</a:t>
            </a:r>
            <a:r>
              <a:rPr lang="tr-TR" sz="2200" b="1" dirty="0" smtClean="0">
                <a:latin typeface="Times New Roman" pitchFamily="18" charset="0"/>
                <a:cs typeface="Times New Roman" pitchFamily="18" charset="0"/>
              </a:rPr>
              <a:t>Beyaz Bayrak İşbirliği protokolü</a:t>
            </a:r>
            <a:r>
              <a:rPr lang="tr-TR" sz="2200" dirty="0" smtClean="0">
                <a:latin typeface="Times New Roman" pitchFamily="18" charset="0"/>
                <a:cs typeface="Times New Roman" pitchFamily="18" charset="0"/>
              </a:rPr>
              <a:t>” 08.06.2015 tarihinden itibaren </a:t>
            </a:r>
            <a:r>
              <a:rPr lang="tr-TR" sz="2200" b="1" dirty="0" smtClean="0">
                <a:latin typeface="Times New Roman" pitchFamily="18" charset="0"/>
                <a:cs typeface="Times New Roman" pitchFamily="18" charset="0"/>
              </a:rPr>
              <a:t>4 yıl </a:t>
            </a:r>
            <a:r>
              <a:rPr lang="tr-TR" sz="2200" dirty="0" smtClean="0">
                <a:latin typeface="Times New Roman" pitchFamily="18" charset="0"/>
                <a:cs typeface="Times New Roman" pitchFamily="18" charset="0"/>
              </a:rPr>
              <a:t>süreyle geçerli olmak üzere yeniden imzalanarak yürürlüğe konulmuştur.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Bu protokol ile; eğitim kurumlarının, temizlik ve hijyen konusunda teşvik edilmesi, toplum sağlığının korunması ve geliştirilmesi, yaşam kalitesinin yükseltilmesi, yeterli eğitim almış sağlıklı nesiller yetiştirilmesi amaçlanmaktadır.   </a:t>
            </a:r>
            <a:endParaRPr lang="tr-TR" sz="2200" dirty="0">
              <a:latin typeface="Times New Roman" pitchFamily="18" charset="0"/>
              <a:cs typeface="Times New Roman" pitchFamily="18" charset="0"/>
            </a:endParaRPr>
          </a:p>
        </p:txBody>
      </p:sp>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1785926"/>
            <a:ext cx="10540717" cy="4154984"/>
          </a:xfrm>
          <a:prstGeom prst="rect">
            <a:avLst/>
          </a:prstGeom>
        </p:spPr>
        <p:txBody>
          <a:bodyPr wrap="square">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Söz konusu protokol kapsamında 08.06.2015 tarihi itibarıyla ülke genelinde </a:t>
            </a:r>
            <a:r>
              <a:rPr lang="tr-TR" sz="2200" b="1" dirty="0" smtClean="0">
                <a:latin typeface="Times New Roman" pitchFamily="18" charset="0"/>
                <a:cs typeface="Times New Roman" pitchFamily="18" charset="0"/>
              </a:rPr>
              <a:t>58.945 okuldan 17.281</a:t>
            </a:r>
            <a:r>
              <a:rPr lang="tr-TR" sz="2200" dirty="0" smtClean="0">
                <a:latin typeface="Times New Roman" pitchFamily="18" charset="0"/>
                <a:cs typeface="Times New Roman" pitchFamily="18" charset="0"/>
              </a:rPr>
              <a:t> okul beyaz bayrak almaya hak kazanmış olup,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Eğitim kurumlarımızın temiz ve sağlıklı bir çevreye kavuşturulması sağlanmış, okullar arasında temizlik, hijyen, okul kantini vb. konularda olumlu yönde bir rekabet ortamı oluşturulmuştur.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Protokol kapsamında yapılacak çalışmalar ve denetimlerle ülke genelindeki okulların tamamının beyaz bayrak alması suretiyle çocuklarımızın sağlıklı ve hijyenik şartlarda eğitim alması hedeflenmektedir.</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0" y="0"/>
            <a:ext cx="12190414" cy="78579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Programın Koordinasyonu </a:t>
            </a:r>
          </a:p>
        </p:txBody>
      </p:sp>
      <p:sp>
        <p:nvSpPr>
          <p:cNvPr id="2055" name="AutoShape 7"/>
          <p:cNvSpPr>
            <a:spLocks noChangeShapeType="1"/>
          </p:cNvSpPr>
          <p:nvPr/>
        </p:nvSpPr>
        <p:spPr bwMode="auto">
          <a:xfrm>
            <a:off x="-8901113" y="2808290"/>
            <a:ext cx="76200" cy="1587"/>
          </a:xfrm>
          <a:prstGeom prst="bentConnector3">
            <a:avLst>
              <a:gd name="adj1"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093" name="Rectangle 45"/>
          <p:cNvSpPr>
            <a:spLocks noChangeArrowheads="1"/>
          </p:cNvSpPr>
          <p:nvPr/>
        </p:nvSpPr>
        <p:spPr bwMode="auto">
          <a:xfrm>
            <a:off x="3"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dirty="0"/>
          </a:p>
        </p:txBody>
      </p:sp>
      <p:sp>
        <p:nvSpPr>
          <p:cNvPr id="2099" name="Rectangle 51"/>
          <p:cNvSpPr>
            <a:spLocks noChangeArrowheads="1"/>
          </p:cNvSpPr>
          <p:nvPr/>
        </p:nvSpPr>
        <p:spPr bwMode="auto">
          <a:xfrm>
            <a:off x="3" y="1371602"/>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4" name="Rectangle 56"/>
          <p:cNvSpPr>
            <a:spLocks noChangeArrowheads="1"/>
          </p:cNvSpPr>
          <p:nvPr/>
        </p:nvSpPr>
        <p:spPr bwMode="auto">
          <a:xfrm>
            <a:off x="3" y="1828801"/>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Rectangle 65"/>
          <p:cNvSpPr>
            <a:spLocks noChangeArrowheads="1"/>
          </p:cNvSpPr>
          <p:nvPr/>
        </p:nvSpPr>
        <p:spPr bwMode="auto">
          <a:xfrm>
            <a:off x="3" y="2286001"/>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22" name="Rectangle 74"/>
          <p:cNvSpPr>
            <a:spLocks noChangeArrowheads="1"/>
          </p:cNvSpPr>
          <p:nvPr/>
        </p:nvSpPr>
        <p:spPr bwMode="auto">
          <a:xfrm>
            <a:off x="3" y="2743201"/>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Dikdörtgen 8"/>
          <p:cNvSpPr/>
          <p:nvPr/>
        </p:nvSpPr>
        <p:spPr>
          <a:xfrm>
            <a:off x="8238346" y="2500306"/>
            <a:ext cx="2234049" cy="7200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 Milli Eğitim Müdürlüğü </a:t>
            </a: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 Koordinatörü</a:t>
            </a:r>
          </a:p>
          <a:p>
            <a:pPr algn="ctr" fontAlgn="auto">
              <a:spcBef>
                <a:spcPts val="0"/>
              </a:spcBef>
              <a:spcAft>
                <a:spcPts val="0"/>
              </a:spcAft>
              <a:defRPr/>
            </a:pPr>
            <a:endParaRPr lang="tr-TR" sz="1600" b="1" dirty="0">
              <a:solidFill>
                <a:schemeClr val="tx1"/>
              </a:solidFill>
            </a:endParaRPr>
          </a:p>
        </p:txBody>
      </p:sp>
      <p:sp>
        <p:nvSpPr>
          <p:cNvPr id="16" name="Rectangle 7"/>
          <p:cNvSpPr>
            <a:spLocks noChangeArrowheads="1"/>
          </p:cNvSpPr>
          <p:nvPr/>
        </p:nvSpPr>
        <p:spPr bwMode="auto">
          <a:xfrm>
            <a:off x="951670" y="1000108"/>
            <a:ext cx="10369151" cy="5357850"/>
          </a:xfrm>
          <a:prstGeom prst="rect">
            <a:avLst/>
          </a:prstGeom>
          <a:noFill/>
          <a:ln w="28575">
            <a:solidFill>
              <a:srgbClr val="003366"/>
            </a:solidFill>
            <a:miter lim="800000"/>
            <a:headEnd/>
            <a:tailEnd/>
          </a:ln>
        </p:spPr>
        <p:txBody>
          <a:bodyPr wrap="none" anchor="ctr"/>
          <a:lstStyle/>
          <a:p>
            <a:endParaRPr lang="tr-TR" dirty="0"/>
          </a:p>
        </p:txBody>
      </p:sp>
      <p:sp>
        <p:nvSpPr>
          <p:cNvPr id="17" name="Dikdörtgen 10"/>
          <p:cNvSpPr/>
          <p:nvPr/>
        </p:nvSpPr>
        <p:spPr>
          <a:xfrm>
            <a:off x="2023240" y="2500306"/>
            <a:ext cx="2235872" cy="7200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 Sağlık Müdürlüğü </a:t>
            </a: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 Koordinatörü</a:t>
            </a:r>
            <a:endParaRPr lang="tr-TR" sz="1600" b="1" dirty="0">
              <a:solidFill>
                <a:schemeClr val="tx1"/>
              </a:solidFill>
              <a:latin typeface="Times New Roman" pitchFamily="18" charset="0"/>
              <a:cs typeface="Times New Roman" pitchFamily="18" charset="0"/>
            </a:endParaRPr>
          </a:p>
        </p:txBody>
      </p:sp>
      <p:sp>
        <p:nvSpPr>
          <p:cNvPr id="19" name="Dikdörtgen 15"/>
          <p:cNvSpPr/>
          <p:nvPr/>
        </p:nvSpPr>
        <p:spPr>
          <a:xfrm>
            <a:off x="2951934" y="1214422"/>
            <a:ext cx="6552727" cy="573087"/>
          </a:xfrm>
          <a:prstGeom prst="rect">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3200" dirty="0" smtClean="0">
                <a:solidFill>
                  <a:schemeClr val="tx1"/>
                </a:solidFill>
                <a:latin typeface="Times New Roman" pitchFamily="18" charset="0"/>
                <a:cs typeface="Times New Roman" pitchFamily="18" charset="0"/>
              </a:rPr>
              <a:t>VALİ (Vali Yardımcısı)</a:t>
            </a:r>
            <a:endParaRPr lang="tr-TR" sz="3200" dirty="0">
              <a:solidFill>
                <a:schemeClr val="tx1"/>
              </a:solidFill>
              <a:latin typeface="Times New Roman" pitchFamily="18" charset="0"/>
              <a:cs typeface="Times New Roman" pitchFamily="18" charset="0"/>
            </a:endParaRPr>
          </a:p>
        </p:txBody>
      </p:sp>
      <p:sp>
        <p:nvSpPr>
          <p:cNvPr id="27" name="26 Aşağı Ok"/>
          <p:cNvSpPr/>
          <p:nvPr/>
        </p:nvSpPr>
        <p:spPr>
          <a:xfrm>
            <a:off x="3023372" y="1857364"/>
            <a:ext cx="216023"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0" name="29 Sol Sağ Ok"/>
          <p:cNvSpPr/>
          <p:nvPr/>
        </p:nvSpPr>
        <p:spPr>
          <a:xfrm>
            <a:off x="4380694" y="2714620"/>
            <a:ext cx="3744416" cy="2686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1" name="30 Aşağı Ok"/>
          <p:cNvSpPr/>
          <p:nvPr/>
        </p:nvSpPr>
        <p:spPr>
          <a:xfrm>
            <a:off x="6095206" y="2928934"/>
            <a:ext cx="23179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2" name="Dikdörtgen 8"/>
          <p:cNvSpPr/>
          <p:nvPr/>
        </p:nvSpPr>
        <p:spPr>
          <a:xfrm>
            <a:off x="5166512" y="3643314"/>
            <a:ext cx="2234049" cy="64807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2000" b="1" dirty="0" smtClean="0">
              <a:solidFill>
                <a:schemeClr val="tx1"/>
              </a:solidFill>
            </a:endParaRPr>
          </a:p>
          <a:p>
            <a:pPr algn="ctr" fontAlgn="auto">
              <a:spcBef>
                <a:spcPts val="0"/>
              </a:spcBef>
              <a:spcAft>
                <a:spcPts val="0"/>
              </a:spcAft>
              <a:defRPr/>
            </a:pPr>
            <a:r>
              <a:rPr lang="tr-TR" sz="2000" b="1" dirty="0" smtClean="0">
                <a:solidFill>
                  <a:schemeClr val="tx1"/>
                </a:solidFill>
                <a:latin typeface="Times New Roman" pitchFamily="18" charset="0"/>
                <a:cs typeface="Times New Roman" pitchFamily="18" charset="0"/>
              </a:rPr>
              <a:t>Kaymakam</a:t>
            </a:r>
          </a:p>
          <a:p>
            <a:pPr algn="ctr" fontAlgn="auto">
              <a:spcBef>
                <a:spcPts val="0"/>
              </a:spcBef>
              <a:spcAft>
                <a:spcPts val="0"/>
              </a:spcAft>
              <a:defRPr/>
            </a:pPr>
            <a:endParaRPr lang="tr-TR" sz="2000" b="1" dirty="0">
              <a:solidFill>
                <a:schemeClr val="tx1"/>
              </a:solidFill>
            </a:endParaRPr>
          </a:p>
        </p:txBody>
      </p:sp>
      <p:sp>
        <p:nvSpPr>
          <p:cNvPr id="34" name="33 Aşağı Ok"/>
          <p:cNvSpPr/>
          <p:nvPr/>
        </p:nvSpPr>
        <p:spPr>
          <a:xfrm>
            <a:off x="9381354" y="335756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5" name="34 Sol Sağ Ok"/>
          <p:cNvSpPr/>
          <p:nvPr/>
        </p:nvSpPr>
        <p:spPr>
          <a:xfrm>
            <a:off x="7595404" y="3857628"/>
            <a:ext cx="504055" cy="1613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6" name="Dikdörtgen 8"/>
          <p:cNvSpPr/>
          <p:nvPr/>
        </p:nvSpPr>
        <p:spPr>
          <a:xfrm>
            <a:off x="8238346" y="3714752"/>
            <a:ext cx="2234049"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İlçe Milli Eğitim</a:t>
            </a: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 Müdürü</a:t>
            </a:r>
          </a:p>
          <a:p>
            <a:pPr algn="ctr" fontAlgn="auto">
              <a:spcBef>
                <a:spcPts val="0"/>
              </a:spcBef>
              <a:spcAft>
                <a:spcPts val="0"/>
              </a:spcAft>
              <a:defRPr/>
            </a:pPr>
            <a:endParaRPr lang="tr-TR" sz="1600" b="1" dirty="0">
              <a:solidFill>
                <a:schemeClr val="tx1"/>
              </a:solidFill>
            </a:endParaRPr>
          </a:p>
        </p:txBody>
      </p:sp>
      <p:sp>
        <p:nvSpPr>
          <p:cNvPr id="37" name="36 Aşağı Ok"/>
          <p:cNvSpPr/>
          <p:nvPr/>
        </p:nvSpPr>
        <p:spPr>
          <a:xfrm>
            <a:off x="3094810" y="328612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8"/>
          <p:cNvSpPr/>
          <p:nvPr/>
        </p:nvSpPr>
        <p:spPr>
          <a:xfrm>
            <a:off x="2023240" y="3714752"/>
            <a:ext cx="2234049"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İlçe Sağlık Müdürlüğü</a:t>
            </a:r>
          </a:p>
          <a:p>
            <a:pPr algn="ctr" fontAlgn="auto">
              <a:spcBef>
                <a:spcPts val="0"/>
              </a:spcBef>
              <a:spcAft>
                <a:spcPts val="0"/>
              </a:spcAft>
              <a:defRPr/>
            </a:pPr>
            <a:endParaRPr lang="tr-TR" sz="1600" b="1" dirty="0">
              <a:solidFill>
                <a:schemeClr val="tx1"/>
              </a:solidFill>
            </a:endParaRPr>
          </a:p>
        </p:txBody>
      </p:sp>
      <p:sp>
        <p:nvSpPr>
          <p:cNvPr id="39" name="38 Sol Sağ Ok"/>
          <p:cNvSpPr/>
          <p:nvPr/>
        </p:nvSpPr>
        <p:spPr>
          <a:xfrm>
            <a:off x="4452132" y="3857628"/>
            <a:ext cx="504055" cy="1613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0" name="39 Aşağı Ok"/>
          <p:cNvSpPr/>
          <p:nvPr/>
        </p:nvSpPr>
        <p:spPr>
          <a:xfrm>
            <a:off x="6166644" y="4357694"/>
            <a:ext cx="144017"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Dikdörtgen 8"/>
          <p:cNvSpPr/>
          <p:nvPr/>
        </p:nvSpPr>
        <p:spPr>
          <a:xfrm>
            <a:off x="5166512" y="4786322"/>
            <a:ext cx="2234049" cy="5040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İlçe Okul </a:t>
            </a: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Değerlendirme Ekibi</a:t>
            </a:r>
          </a:p>
          <a:p>
            <a:pPr algn="ctr" fontAlgn="auto">
              <a:spcBef>
                <a:spcPts val="0"/>
              </a:spcBef>
              <a:spcAft>
                <a:spcPts val="0"/>
              </a:spcAft>
              <a:defRPr/>
            </a:pPr>
            <a:endParaRPr lang="tr-TR" sz="1600" b="1" dirty="0">
              <a:solidFill>
                <a:schemeClr val="tx1"/>
              </a:solidFill>
            </a:endParaRPr>
          </a:p>
        </p:txBody>
      </p:sp>
      <p:sp>
        <p:nvSpPr>
          <p:cNvPr id="42" name="41 Sol Sağ Ok"/>
          <p:cNvSpPr/>
          <p:nvPr/>
        </p:nvSpPr>
        <p:spPr>
          <a:xfrm rot="20046769">
            <a:off x="7486784" y="4673697"/>
            <a:ext cx="1486962" cy="1714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8"/>
          <p:cNvSpPr/>
          <p:nvPr/>
        </p:nvSpPr>
        <p:spPr>
          <a:xfrm>
            <a:off x="5166512" y="5715016"/>
            <a:ext cx="2160240" cy="3600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sz="1600" b="1" dirty="0" smtClean="0">
              <a:solidFill>
                <a:schemeClr val="tx1"/>
              </a:solidFill>
            </a:endParaRPr>
          </a:p>
          <a:p>
            <a:pPr algn="ctr" fontAlgn="auto">
              <a:spcBef>
                <a:spcPts val="0"/>
              </a:spcBef>
              <a:spcAft>
                <a:spcPts val="0"/>
              </a:spcAft>
              <a:defRPr/>
            </a:pPr>
            <a:r>
              <a:rPr lang="tr-TR" sz="1600" b="1" dirty="0" smtClean="0">
                <a:solidFill>
                  <a:schemeClr val="tx1"/>
                </a:solidFill>
                <a:latin typeface="Times New Roman" pitchFamily="18" charset="0"/>
                <a:cs typeface="Times New Roman" pitchFamily="18" charset="0"/>
              </a:rPr>
              <a:t>Okul  Yönetim Ekibi</a:t>
            </a:r>
          </a:p>
          <a:p>
            <a:pPr algn="ctr" fontAlgn="auto">
              <a:spcBef>
                <a:spcPts val="0"/>
              </a:spcBef>
              <a:spcAft>
                <a:spcPts val="0"/>
              </a:spcAft>
              <a:defRPr/>
            </a:pPr>
            <a:endParaRPr lang="tr-TR" sz="1600" b="1" dirty="0">
              <a:solidFill>
                <a:schemeClr val="tx1"/>
              </a:solidFill>
            </a:endParaRPr>
          </a:p>
        </p:txBody>
      </p:sp>
      <p:sp>
        <p:nvSpPr>
          <p:cNvPr id="45" name="44 Aşağı Ok"/>
          <p:cNvSpPr/>
          <p:nvPr/>
        </p:nvSpPr>
        <p:spPr>
          <a:xfrm>
            <a:off x="6238082" y="5357826"/>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6" name="45 Aşağı Ok"/>
          <p:cNvSpPr/>
          <p:nvPr/>
        </p:nvSpPr>
        <p:spPr>
          <a:xfrm>
            <a:off x="9309916" y="1857364"/>
            <a:ext cx="216023"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7" name="46 Sol Sağ Ok"/>
          <p:cNvSpPr/>
          <p:nvPr/>
        </p:nvSpPr>
        <p:spPr>
          <a:xfrm rot="1564853">
            <a:off x="3482432" y="4684923"/>
            <a:ext cx="1527353" cy="1672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3"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94547" y="1643050"/>
            <a:ext cx="10429949" cy="3748719"/>
          </a:xfrm>
          <a:prstGeom prst="rect">
            <a:avLst/>
          </a:prstGeom>
        </p:spPr>
        <p:txBody>
          <a:bodyPr wrap="square">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Protokol kapsamında Milli Eğitim Bakanlığına bağlı kamu ve özel; okul öncesi, ilkokul, ortaokul ve liseler ile mesleki eğitim merkezi, halk eğitim merkezi, eğitim uygulama okulu ve iş sağlığı eğitim merkezleri Beyaz Bayraklı okul olabilmektedir.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"Beyaz bayrak eğitim kurumu denetim formu"nda belirtilen kriterlere uygun olan eğitim kurumları başvuru formu ile İlçe Milli Eğitim Müdürlüklerine başvuru yapabilirler.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Başvuruda bulunan eğitim kurumlarının denetimleri 2 ay içerisinde gerçekleştirilir. Okul denetimlerine çıkılmadan önce denetim yapılacak tarih aralığı eğitim kurumlarına bildirilir. </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0961"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94546" y="1000109"/>
            <a:ext cx="10572824" cy="5447645"/>
          </a:xfrm>
          <a:prstGeom prst="rect">
            <a:avLst/>
          </a:prstGeom>
        </p:spPr>
        <p:txBody>
          <a:bodyPr wrap="square">
            <a:spAutoFit/>
          </a:bodyPr>
          <a:lstStyle/>
          <a:p>
            <a:pPr algn="just">
              <a:lnSpc>
                <a:spcPct val="120000"/>
              </a:lnSpc>
            </a:pPr>
            <a:r>
              <a:rPr lang="tr-TR" sz="2200" b="1" dirty="0" smtClean="0">
                <a:latin typeface="Times New Roman" pitchFamily="18" charset="0"/>
                <a:cs typeface="Times New Roman" pitchFamily="18" charset="0"/>
              </a:rPr>
              <a:t>Değerlendirme sonucunda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Toplamda </a:t>
            </a:r>
            <a:r>
              <a:rPr lang="tr-TR" sz="2200" b="1" dirty="0" smtClean="0">
                <a:latin typeface="Times New Roman" pitchFamily="18" charset="0"/>
                <a:cs typeface="Times New Roman" pitchFamily="18" charset="0"/>
              </a:rPr>
              <a:t>100 üzerinden 90 puan </a:t>
            </a:r>
            <a:r>
              <a:rPr lang="tr-TR" sz="2200" dirty="0" smtClean="0">
                <a:latin typeface="Times New Roman" pitchFamily="18" charset="0"/>
                <a:cs typeface="Times New Roman" pitchFamily="18" charset="0"/>
              </a:rPr>
              <a:t>alan eğitim kurumları;</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Spor salonu, tiyatro salonu, atölye ve laboratuvardan hiçbirisi bulunmayan eğitim kurumlarından </a:t>
            </a:r>
            <a:r>
              <a:rPr lang="tr-TR" sz="2200" b="1" dirty="0" smtClean="0">
                <a:latin typeface="Times New Roman" pitchFamily="18" charset="0"/>
                <a:cs typeface="Times New Roman" pitchFamily="18" charset="0"/>
              </a:rPr>
              <a:t>97 üzerinden 87 puan</a:t>
            </a:r>
            <a:r>
              <a:rPr lang="tr-TR" sz="2200" dirty="0" smtClean="0">
                <a:latin typeface="Times New Roman" pitchFamily="18" charset="0"/>
                <a:cs typeface="Times New Roman" pitchFamily="18" charset="0"/>
              </a:rPr>
              <a:t> alanlar;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Kantini bulunmayan eğitim kurumlarında </a:t>
            </a:r>
            <a:r>
              <a:rPr lang="tr-TR" sz="2200" b="1" dirty="0" smtClean="0">
                <a:latin typeface="Times New Roman" pitchFamily="18" charset="0"/>
                <a:cs typeface="Times New Roman" pitchFamily="18" charset="0"/>
              </a:rPr>
              <a:t>74 üzerinden 67 puan </a:t>
            </a:r>
            <a:r>
              <a:rPr lang="tr-TR" sz="2200" dirty="0" smtClean="0">
                <a:latin typeface="Times New Roman" pitchFamily="18" charset="0"/>
                <a:cs typeface="Times New Roman" pitchFamily="18" charset="0"/>
              </a:rPr>
              <a:t>alanlar; </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Spor salonu, tiyatro salonu, atölye, laboratuvar ve kantin/kooperatif yemekhane bölümlerinden hiçbirisi bulunmayan eğitim kurumlarında </a:t>
            </a:r>
            <a:r>
              <a:rPr lang="tr-TR" sz="2200" b="1" dirty="0" smtClean="0">
                <a:latin typeface="Times New Roman" pitchFamily="18" charset="0"/>
                <a:cs typeface="Times New Roman" pitchFamily="18" charset="0"/>
              </a:rPr>
              <a:t>71 üzerinden 64 puan</a:t>
            </a:r>
            <a:r>
              <a:rPr lang="tr-TR" sz="2200" dirty="0" smtClean="0">
                <a:latin typeface="Times New Roman" pitchFamily="18" charset="0"/>
                <a:cs typeface="Times New Roman" pitchFamily="18" charset="0"/>
              </a:rPr>
              <a:t> alanlar, </a:t>
            </a:r>
            <a:r>
              <a:rPr lang="tr-TR" sz="2200" b="1" dirty="0" smtClean="0">
                <a:latin typeface="Times New Roman" pitchFamily="18" charset="0"/>
                <a:cs typeface="Times New Roman" pitchFamily="18" charset="0"/>
              </a:rPr>
              <a:t>"Beyaz Bayrak" </a:t>
            </a:r>
            <a:r>
              <a:rPr lang="tr-TR" sz="2200" dirty="0" smtClean="0">
                <a:latin typeface="Times New Roman" pitchFamily="18" charset="0"/>
                <a:cs typeface="Times New Roman" pitchFamily="18" charset="0"/>
              </a:rPr>
              <a:t>almaya hak kazanır.</a:t>
            </a:r>
          </a:p>
          <a:p>
            <a:pPr algn="just">
              <a:lnSpc>
                <a:spcPct val="120000"/>
              </a:lnSpc>
            </a:pPr>
            <a:endParaRPr lang="tr-TR" sz="2600" dirty="0" smtClean="0">
              <a:latin typeface="+mn-lt"/>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23110" y="1428736"/>
            <a:ext cx="10540717" cy="4493538"/>
          </a:xfrm>
          <a:prstGeom prst="rect">
            <a:avLst/>
          </a:prstGeom>
        </p:spPr>
        <p:txBody>
          <a:bodyPr wrap="square">
            <a:spAutoFit/>
          </a:bodyPr>
          <a:lstStyle/>
          <a:p>
            <a:pPr algn="just">
              <a:buFont typeface="Wingdings" pitchFamily="2" charset="2"/>
              <a:buChar char="Ø"/>
            </a:pPr>
            <a:r>
              <a:rPr lang="tr-TR" sz="2200" dirty="0" smtClean="0">
                <a:latin typeface="Times New Roman" pitchFamily="18" charset="0"/>
                <a:cs typeface="Times New Roman" pitchFamily="18" charset="0"/>
              </a:rPr>
              <a:t> Değerlendirme sonucu "Beyaz Bayrak" almaya hak kazanan eğitim kurumlarına verilecek sertifikalar, </a:t>
            </a:r>
            <a:r>
              <a:rPr lang="tr-TR" sz="2200" dirty="0" smtClean="0">
                <a:latin typeface="Times New Roman" pitchFamily="18" charset="0"/>
                <a:cs typeface="Times New Roman" pitchFamily="18" charset="0"/>
              </a:rPr>
              <a:t>İl</a:t>
            </a:r>
            <a:r>
              <a:rPr lang="tr-TR" sz="2200" dirty="0" smtClean="0">
                <a:latin typeface="Times New Roman" pitchFamily="18" charset="0"/>
                <a:cs typeface="Times New Roman" pitchFamily="18" charset="0"/>
              </a:rPr>
              <a:t> Sağlık </a:t>
            </a:r>
            <a:r>
              <a:rPr lang="tr-TR" sz="2200" dirty="0" smtClean="0">
                <a:latin typeface="Times New Roman" pitchFamily="18" charset="0"/>
                <a:cs typeface="Times New Roman" pitchFamily="18" charset="0"/>
              </a:rPr>
              <a:t>Müdürü ve İl Milli Eğitim Müdürü tarafından onaylanır. </a:t>
            </a:r>
          </a:p>
          <a:p>
            <a:pPr algn="just"/>
            <a:endParaRPr lang="tr-TR" sz="2200" dirty="0" smtClean="0">
              <a:latin typeface="Times New Roman" pitchFamily="18" charset="0"/>
              <a:cs typeface="Times New Roman" pitchFamily="18" charset="0"/>
            </a:endParaRPr>
          </a:p>
          <a:p>
            <a:pPr>
              <a:buFont typeface="Wingdings" pitchFamily="2" charset="2"/>
              <a:buChar char="Ø"/>
            </a:pPr>
            <a:r>
              <a:rPr lang="tr-TR" sz="2200" dirty="0" smtClean="0">
                <a:latin typeface="Times New Roman" pitchFamily="18" charset="0"/>
                <a:cs typeface="Times New Roman" pitchFamily="18" charset="0"/>
              </a:rPr>
              <a:t> Değerlendirme sonucunda "Beyaz Bayrak" almaya hak kazanan eğitim kurumlarına, </a:t>
            </a:r>
          </a:p>
          <a:p>
            <a:endParaRPr lang="tr-TR" sz="2200" dirty="0" smtClean="0">
              <a:latin typeface="Times New Roman" pitchFamily="18" charset="0"/>
              <a:cs typeface="Times New Roman" pitchFamily="18" charset="0"/>
            </a:endParaRPr>
          </a:p>
          <a:p>
            <a:pPr marL="360000">
              <a:buFont typeface="Wingdings" pitchFamily="2" charset="2"/>
              <a:buChar char="ü"/>
            </a:pPr>
            <a:r>
              <a:rPr lang="tr-TR" sz="2200" dirty="0" smtClean="0">
                <a:latin typeface="Times New Roman" pitchFamily="18" charset="0"/>
                <a:cs typeface="Times New Roman" pitchFamily="18" charset="0"/>
              </a:rPr>
              <a:t> Okul sağlığını ve temizliğini simgeleyen </a:t>
            </a:r>
            <a:r>
              <a:rPr lang="tr-TR" sz="2200" b="1" dirty="0" smtClean="0">
                <a:latin typeface="Times New Roman" pitchFamily="18" charset="0"/>
                <a:cs typeface="Times New Roman" pitchFamily="18" charset="0"/>
              </a:rPr>
              <a:t>"Sertifika“, </a:t>
            </a:r>
          </a:p>
          <a:p>
            <a:pPr marL="360000">
              <a:buFont typeface="Wingdings" pitchFamily="2" charset="2"/>
              <a:buChar char="ü"/>
            </a:pPr>
            <a:r>
              <a:rPr lang="tr-TR" sz="2200" dirty="0" smtClean="0">
                <a:latin typeface="Times New Roman" pitchFamily="18" charset="0"/>
                <a:cs typeface="Times New Roman" pitchFamily="18" charset="0"/>
              </a:rPr>
              <a:t> Milli Eğitim Bakanlığınca </a:t>
            </a:r>
            <a:r>
              <a:rPr lang="tr-TR" sz="2200" b="1" dirty="0" smtClean="0">
                <a:latin typeface="Times New Roman" pitchFamily="18" charset="0"/>
                <a:cs typeface="Times New Roman" pitchFamily="18" charset="0"/>
              </a:rPr>
              <a:t>"Beyaz Bayrak" , </a:t>
            </a:r>
          </a:p>
          <a:p>
            <a:pPr marL="360000">
              <a:buFont typeface="Wingdings" pitchFamily="2" charset="2"/>
              <a:buChar char="ü"/>
            </a:pPr>
            <a:r>
              <a:rPr lang="tr-TR" sz="2200" dirty="0" smtClean="0">
                <a:latin typeface="Times New Roman" pitchFamily="18" charset="0"/>
                <a:cs typeface="Times New Roman" pitchFamily="18" charset="0"/>
              </a:rPr>
              <a:t> Sağlık Bakanlığınca </a:t>
            </a:r>
            <a:r>
              <a:rPr lang="tr-TR" sz="2200" b="1" dirty="0" smtClean="0">
                <a:latin typeface="Times New Roman" pitchFamily="18" charset="0"/>
                <a:cs typeface="Times New Roman" pitchFamily="18" charset="0"/>
              </a:rPr>
              <a:t>"Pirinç Levha" </a:t>
            </a:r>
            <a:r>
              <a:rPr lang="tr-TR" sz="2200" dirty="0" smtClean="0">
                <a:latin typeface="Times New Roman" pitchFamily="18" charset="0"/>
                <a:cs typeface="Times New Roman" pitchFamily="18" charset="0"/>
              </a:rPr>
              <a:t>verilecektir. </a:t>
            </a:r>
          </a:p>
          <a:p>
            <a:pPr marL="360000"/>
            <a:endParaRPr lang="tr-TR" sz="2200" dirty="0" smtClean="0">
              <a:latin typeface="Times New Roman" pitchFamily="18" charset="0"/>
              <a:cs typeface="Times New Roman" pitchFamily="18" charset="0"/>
            </a:endParaRPr>
          </a:p>
          <a:p>
            <a:pPr algn="just">
              <a:buFont typeface="Wingdings" pitchFamily="2" charset="2"/>
              <a:buChar char="Ø"/>
            </a:pPr>
            <a:r>
              <a:rPr lang="tr-TR" sz="2200" dirty="0" smtClean="0">
                <a:latin typeface="Times New Roman" pitchFamily="18" charset="0"/>
                <a:cs typeface="Times New Roman" pitchFamily="18" charset="0"/>
              </a:rPr>
              <a:t> Verilen "Sertifika", "Beyaz Bayrak" ve "Pirinç Levha" </a:t>
            </a:r>
            <a:r>
              <a:rPr lang="tr-TR" sz="2200" b="1" dirty="0" smtClean="0">
                <a:latin typeface="Times New Roman" pitchFamily="18" charset="0"/>
                <a:cs typeface="Times New Roman" pitchFamily="18" charset="0"/>
              </a:rPr>
              <a:t>3 (üç) yıllık </a:t>
            </a:r>
            <a:r>
              <a:rPr lang="tr-TR" sz="2200" dirty="0" smtClean="0">
                <a:latin typeface="Times New Roman" pitchFamily="18" charset="0"/>
                <a:cs typeface="Times New Roman" pitchFamily="18" charset="0"/>
              </a:rPr>
              <a:t>süre ile geçerli olup, üçüncü yılın sonunda eğitim kurumlarınca başvuru yapılır, ilgili denetim komisyonunca yapılan denetim sonucunda belirlenen kriterleri devam ettiremeyen veya başvuru yapmayan eğitim kurumuna verilen; "Pirinç Levha" ve "Beyaz Bayrak" geri alınır.</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3" name="2 Metin kutusu"/>
          <p:cNvSpPr txBox="1"/>
          <p:nvPr/>
        </p:nvSpPr>
        <p:spPr>
          <a:xfrm>
            <a:off x="1094546" y="1785926"/>
            <a:ext cx="10215634" cy="4025717"/>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Değerlendirme sonucunda gerekli puanı alamayan eğitim kurumları denetimden  en az </a:t>
            </a:r>
            <a:r>
              <a:rPr lang="tr-TR" sz="2200" b="1" dirty="0" smtClean="0">
                <a:latin typeface="Times New Roman" pitchFamily="18" charset="0"/>
                <a:cs typeface="Times New Roman" pitchFamily="18" charset="0"/>
              </a:rPr>
              <a:t>3 ay sonra </a:t>
            </a:r>
            <a:r>
              <a:rPr lang="tr-TR" sz="2200" dirty="0" smtClean="0">
                <a:latin typeface="Times New Roman" pitchFamily="18" charset="0"/>
                <a:cs typeface="Times New Roman" pitchFamily="18" charset="0"/>
              </a:rPr>
              <a:t>tekrar başvuru yapabilir.</a:t>
            </a:r>
          </a:p>
          <a:p>
            <a:pPr algn="just">
              <a:lnSpc>
                <a:spcPct val="120000"/>
              </a:lnSpc>
            </a:pPr>
            <a:endParaRPr lang="tr-TR" sz="2200" dirty="0" smtClean="0">
              <a:latin typeface="Times New Roman" pitchFamily="18" charset="0"/>
              <a:cs typeface="Times New Roman" pitchFamily="18" charset="0"/>
            </a:endParaRPr>
          </a:p>
          <a:p>
            <a:pPr>
              <a:lnSpc>
                <a:spcPct val="120000"/>
              </a:lnSpc>
              <a:buFont typeface="Wingdings" pitchFamily="2" charset="2"/>
              <a:buChar char="Ø"/>
            </a:pPr>
            <a:r>
              <a:rPr lang="tr-TR" sz="2200" dirty="0" smtClean="0">
                <a:latin typeface="Times New Roman" pitchFamily="18" charset="0"/>
                <a:cs typeface="Times New Roman" pitchFamily="18" charset="0"/>
              </a:rPr>
              <a:t> İlçemizde  toplam </a:t>
            </a:r>
            <a:r>
              <a:rPr lang="tr-TR" sz="2200" b="1" dirty="0" smtClean="0">
                <a:latin typeface="Times New Roman" pitchFamily="18" charset="0"/>
                <a:cs typeface="Times New Roman" pitchFamily="18" charset="0"/>
              </a:rPr>
              <a:t>14 Okul Beyaz Bayrak </a:t>
            </a:r>
            <a:r>
              <a:rPr lang="tr-TR" sz="2200" dirty="0" smtClean="0">
                <a:latin typeface="Times New Roman" pitchFamily="18" charset="0"/>
                <a:cs typeface="Times New Roman" pitchFamily="18" charset="0"/>
              </a:rPr>
              <a:t>almaya hak kazanmıştır. </a:t>
            </a:r>
          </a:p>
          <a:p>
            <a:pPr>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Beyaz Bayraklı okul yüzdesi </a:t>
            </a:r>
            <a:r>
              <a:rPr lang="tr-TR" sz="2200" b="1" dirty="0" smtClean="0">
                <a:latin typeface="Times New Roman" pitchFamily="18" charset="0"/>
                <a:cs typeface="Times New Roman" pitchFamily="18" charset="0"/>
              </a:rPr>
              <a:t>% 43.8 </a:t>
            </a:r>
            <a:r>
              <a:rPr lang="tr-TR" sz="2200" dirty="0" smtClean="0">
                <a:latin typeface="Times New Roman" pitchFamily="18" charset="0"/>
                <a:cs typeface="Times New Roman" pitchFamily="18" charset="0"/>
              </a:rPr>
              <a:t>olup bakanlığımızca </a:t>
            </a:r>
            <a:r>
              <a:rPr lang="tr-TR" sz="2200" b="1" dirty="0" smtClean="0">
                <a:latin typeface="Times New Roman" pitchFamily="18" charset="0"/>
                <a:cs typeface="Times New Roman" pitchFamily="18" charset="0"/>
              </a:rPr>
              <a:t>% 80 </a:t>
            </a:r>
            <a:r>
              <a:rPr lang="tr-TR" sz="2200" dirty="0" smtClean="0">
                <a:latin typeface="Times New Roman" pitchFamily="18" charset="0"/>
                <a:cs typeface="Times New Roman" pitchFamily="18" charset="0"/>
              </a:rPr>
              <a:t>olması hedeflenmiştir.</a:t>
            </a:r>
          </a:p>
          <a:p>
            <a:pPr algn="just">
              <a:lnSpc>
                <a:spcPct val="120000"/>
              </a:lnSpc>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Milli Eğitim Müdürlüğü tarafından başvuruda bulunmamış diğer okullarında Beyaz Bayrak ’a başvurmaları teşvik edilmelidir.</a:t>
            </a:r>
            <a:endParaRPr lang="tr-TR" dirty="0" smtClean="0"/>
          </a:p>
          <a:p>
            <a:endParaRPr lang="tr-TR" dirty="0"/>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451604" y="1000108"/>
            <a:ext cx="3714774" cy="242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1620" name="AutoShape 4" descr="beyaz bayrak ile ilgili görsel sonucu"/>
          <p:cNvSpPr>
            <a:spLocks noChangeAspect="1" noChangeArrowheads="1"/>
          </p:cNvSpPr>
          <p:nvPr/>
        </p:nvSpPr>
        <p:spPr bwMode="auto">
          <a:xfrm>
            <a:off x="155575" y="-144463"/>
            <a:ext cx="304799"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pic>
        <p:nvPicPr>
          <p:cNvPr id="111622" name="Picture 6" descr="beyaz bayrak ile ilgili görsel sonucu"/>
          <p:cNvPicPr>
            <a:picLocks noChangeAspect="1" noChangeArrowheads="1"/>
          </p:cNvPicPr>
          <p:nvPr/>
        </p:nvPicPr>
        <p:blipFill>
          <a:blip r:embed="rId3" cstate="print"/>
          <a:srcRect/>
          <a:stretch>
            <a:fillRect/>
          </a:stretch>
        </p:blipFill>
        <p:spPr bwMode="auto">
          <a:xfrm>
            <a:off x="4309256" y="3629130"/>
            <a:ext cx="3714777" cy="23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1830520" y="3774049"/>
            <a:ext cx="950901"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1600" b="1" dirty="0" smtClean="0">
                <a:solidFill>
                  <a:schemeClr val="tx2"/>
                </a:solidFill>
                <a:latin typeface="Times New Roman" pitchFamily="18" charset="0"/>
                <a:cs typeface="Times New Roman" pitchFamily="18" charset="0"/>
              </a:rPr>
              <a:t>Sertifika</a:t>
            </a:r>
            <a:endParaRPr lang="tr-TR" sz="1600" b="1" dirty="0">
              <a:solidFill>
                <a:schemeClr val="tx2"/>
              </a:solidFill>
              <a:latin typeface="Times New Roman" pitchFamily="18" charset="0"/>
              <a:cs typeface="Times New Roman" pitchFamily="18" charset="0"/>
            </a:endParaRPr>
          </a:p>
        </p:txBody>
      </p:sp>
      <p:sp>
        <p:nvSpPr>
          <p:cNvPr id="7" name="6 Metin kutusu"/>
          <p:cNvSpPr txBox="1"/>
          <p:nvPr/>
        </p:nvSpPr>
        <p:spPr>
          <a:xfrm>
            <a:off x="5482364" y="6156012"/>
            <a:ext cx="15392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b="1" dirty="0" smtClean="0">
                <a:solidFill>
                  <a:schemeClr val="tx2"/>
                </a:solidFill>
                <a:latin typeface="Times New Roman" pitchFamily="18" charset="0"/>
                <a:cs typeface="Times New Roman" pitchFamily="18" charset="0"/>
              </a:rPr>
              <a:t>Beyaz </a:t>
            </a:r>
            <a:r>
              <a:rPr lang="tr-TR" sz="1600" b="1" dirty="0" smtClean="0">
                <a:solidFill>
                  <a:schemeClr val="tx2"/>
                </a:solidFill>
                <a:latin typeface="Times New Roman" pitchFamily="18" charset="0"/>
                <a:cs typeface="Times New Roman" pitchFamily="18" charset="0"/>
              </a:rPr>
              <a:t>Bayrak</a:t>
            </a:r>
            <a:r>
              <a:rPr lang="tr-TR" b="1" dirty="0" smtClean="0">
                <a:solidFill>
                  <a:schemeClr val="tx2"/>
                </a:solidFill>
                <a:latin typeface="Times New Roman" pitchFamily="18" charset="0"/>
                <a:cs typeface="Times New Roman" pitchFamily="18" charset="0"/>
              </a:rPr>
              <a:t> </a:t>
            </a:r>
            <a:endParaRPr lang="tr-TR" b="1" dirty="0">
              <a:solidFill>
                <a:schemeClr val="tx2"/>
              </a:solidFill>
              <a:latin typeface="Times New Roman" pitchFamily="18" charset="0"/>
              <a:cs typeface="Times New Roman" pitchFamily="18" charset="0"/>
            </a:endParaRPr>
          </a:p>
        </p:txBody>
      </p:sp>
      <p:sp>
        <p:nvSpPr>
          <p:cNvPr id="8" name="7 Metin kutusu"/>
          <p:cNvSpPr txBox="1"/>
          <p:nvPr/>
        </p:nvSpPr>
        <p:spPr>
          <a:xfrm>
            <a:off x="9524230" y="3714752"/>
            <a:ext cx="144943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b="1" dirty="0" smtClean="0">
                <a:solidFill>
                  <a:schemeClr val="tx2"/>
                </a:solidFill>
                <a:latin typeface="Times New Roman" pitchFamily="18" charset="0"/>
                <a:cs typeface="Times New Roman" pitchFamily="18" charset="0"/>
              </a:rPr>
              <a:t>Pirinç </a:t>
            </a:r>
            <a:r>
              <a:rPr lang="tr-TR" sz="1600" b="1" dirty="0" smtClean="0">
                <a:solidFill>
                  <a:schemeClr val="tx2"/>
                </a:solidFill>
                <a:latin typeface="Times New Roman" pitchFamily="18" charset="0"/>
                <a:cs typeface="Times New Roman" pitchFamily="18" charset="0"/>
              </a:rPr>
              <a:t>Levha</a:t>
            </a:r>
            <a:r>
              <a:rPr lang="tr-TR" b="1" dirty="0" smtClean="0">
                <a:solidFill>
                  <a:schemeClr val="tx2"/>
                </a:solidFill>
                <a:latin typeface="Times New Roman" pitchFamily="18" charset="0"/>
                <a:cs typeface="Times New Roman" pitchFamily="18" charset="0"/>
              </a:rPr>
              <a:t> </a:t>
            </a:r>
            <a:endParaRPr lang="tr-TR" b="1" dirty="0">
              <a:solidFill>
                <a:schemeClr val="tx2"/>
              </a:solidFill>
              <a:latin typeface="Times New Roman" pitchFamily="18" charset="0"/>
              <a:cs typeface="Times New Roman" pitchFamily="18" charset="0"/>
            </a:endParaRPr>
          </a:p>
        </p:txBody>
      </p:sp>
      <p:sp>
        <p:nvSpPr>
          <p:cNvPr id="9"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Beyaz Bayrak Projesi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10" name="Picture 1"/>
          <p:cNvPicPr>
            <a:picLocks noChangeAspect="1" noChangeArrowheads="1"/>
          </p:cNvPicPr>
          <p:nvPr/>
        </p:nvPicPr>
        <p:blipFill>
          <a:blip r:embed="rId4" cstate="print"/>
          <a:srcRect/>
          <a:stretch>
            <a:fillRect/>
          </a:stretch>
        </p:blipFill>
        <p:spPr bwMode="auto">
          <a:xfrm>
            <a:off x="1" y="0"/>
            <a:ext cx="857256" cy="857256"/>
          </a:xfrm>
          <a:prstGeom prst="rect">
            <a:avLst/>
          </a:prstGeom>
          <a:noFill/>
          <a:ln w="9525">
            <a:noFill/>
            <a:miter lim="800000"/>
            <a:headEnd/>
            <a:tailEnd/>
          </a:ln>
          <a:effectLst/>
        </p:spPr>
      </p:pic>
      <p:pic>
        <p:nvPicPr>
          <p:cNvPr id="36866" name="Picture 2" descr="http://okulsagligi.meb.gov.tr/meb_iys_dosyalar/2016_11/07102510_beyaz_bayrak.jpg"/>
          <p:cNvPicPr>
            <a:picLocks noChangeAspect="1" noChangeArrowheads="1"/>
          </p:cNvPicPr>
          <p:nvPr/>
        </p:nvPicPr>
        <p:blipFill>
          <a:blip r:embed="rId5"/>
          <a:srcRect/>
          <a:stretch>
            <a:fillRect/>
          </a:stretch>
        </p:blipFill>
        <p:spPr bwMode="auto">
          <a:xfrm>
            <a:off x="8024032" y="857232"/>
            <a:ext cx="3786214" cy="2571768"/>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cer\Desktop\Adsız.png"/>
          <p:cNvPicPr>
            <a:picLocks noChangeAspect="1" noChangeArrowheads="1"/>
          </p:cNvPicPr>
          <p:nvPr/>
        </p:nvPicPr>
        <p:blipFill>
          <a:blip r:embed="rId2" cstate="print"/>
          <a:srcRect/>
          <a:stretch>
            <a:fillRect/>
          </a:stretch>
        </p:blipFill>
        <p:spPr bwMode="auto">
          <a:xfrm>
            <a:off x="0" y="-144066"/>
            <a:ext cx="12190413" cy="7029450"/>
          </a:xfrm>
          <a:prstGeom prst="rect">
            <a:avLst/>
          </a:prstGeom>
          <a:noFill/>
          <a:ln w="9525">
            <a:noFill/>
            <a:miter lim="800000"/>
            <a:headEnd/>
            <a:tailEnd/>
          </a:ln>
        </p:spPr>
      </p:pic>
      <p:sp>
        <p:nvSpPr>
          <p:cNvPr id="4" name="3 Dikdörtgen"/>
          <p:cNvSpPr/>
          <p:nvPr/>
        </p:nvSpPr>
        <p:spPr>
          <a:xfrm>
            <a:off x="0" y="1928802"/>
            <a:ext cx="12190413" cy="923330"/>
          </a:xfrm>
          <a:prstGeom prst="rect">
            <a:avLst/>
          </a:prstGeom>
        </p:spPr>
        <p:txBody>
          <a:bodyPr>
            <a:spAutoFit/>
          </a:bodyPr>
          <a:lstStyle/>
          <a:p>
            <a:pPr algn="ctr">
              <a:defRPr/>
            </a:pPr>
            <a:r>
              <a:rPr lang="tr-TR" sz="5400" b="1" dirty="0">
                <a:solidFill>
                  <a:srgbClr val="C00000"/>
                </a:solidFill>
                <a:latin typeface="+mn-lt"/>
              </a:rPr>
              <a:t>Beslenme Dostu Okullar Programı</a:t>
            </a:r>
          </a:p>
        </p:txBody>
      </p:sp>
      <p:pic>
        <p:nvPicPr>
          <p:cNvPr id="18436" name="Picture 2" descr="beslenme dostu okul ile ilgili görsel sonucu"/>
          <p:cNvPicPr>
            <a:picLocks noChangeAspect="1" noChangeArrowheads="1"/>
          </p:cNvPicPr>
          <p:nvPr/>
        </p:nvPicPr>
        <p:blipFill>
          <a:blip r:embed="rId3" cstate="print"/>
          <a:srcRect/>
          <a:stretch>
            <a:fillRect/>
          </a:stretch>
        </p:blipFill>
        <p:spPr bwMode="auto">
          <a:xfrm>
            <a:off x="6238082" y="3214686"/>
            <a:ext cx="4186808" cy="3357586"/>
          </a:xfrm>
          <a:prstGeom prst="rect">
            <a:avLst/>
          </a:prstGeom>
          <a:ln>
            <a:noFill/>
          </a:ln>
          <a:effectLst>
            <a:outerShdw blurRad="292100" dist="139700" dir="2700000" algn="tl" rotWithShape="0">
              <a:srgbClr val="333333">
                <a:alpha val="65000"/>
              </a:srgbClr>
            </a:outerShdw>
          </a:effectLst>
        </p:spPr>
      </p:pic>
      <p:pic>
        <p:nvPicPr>
          <p:cNvPr id="35842" name="Picture 2" descr="beslenme dostu okulum ile ilgili görsel sonucu">
            <a:hlinkClick r:id="rId4"/>
          </p:cNvPr>
          <p:cNvPicPr>
            <a:picLocks noChangeAspect="1" noChangeArrowheads="1"/>
          </p:cNvPicPr>
          <p:nvPr/>
        </p:nvPicPr>
        <p:blipFill>
          <a:blip r:embed="rId5"/>
          <a:srcRect/>
          <a:stretch>
            <a:fillRect/>
          </a:stretch>
        </p:blipFill>
        <p:spPr bwMode="auto">
          <a:xfrm>
            <a:off x="1165984" y="3214686"/>
            <a:ext cx="3314700" cy="3643314"/>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51670" y="1571612"/>
            <a:ext cx="10441458" cy="4485652"/>
          </a:xfrm>
          <a:prstGeom prst="rect">
            <a:avLst/>
          </a:prstGeom>
          <a:noFill/>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Beslenme Dostu Okullar Programı koruyucu sağlık hizmetleri kapsamında 21.01.2010  tarihinden itibaren ülkemizde yürütülmektedir. </a:t>
            </a: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Programın amacı ülke genelinde okullardaki öğrencilerin sağlıklı beslenme ve hareketli yaşam konularında desteklenmesi ve teşvik edilmesi ve bu konuda yapılan iyi uygulamaların desteklenmesi ile okul sağlığının geliştirilmesidir. </a:t>
            </a: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Program Milli Eğitim Bakanlığı’na bağlı resmi ve özel olmak üzere kreşler hariç okul öncesi (anaokulu), ilkokulu, ortaokul ve liseler ile mesleki eğitim merkezleri, özel eğitim uygulama ve iş eğitim merkezlerini kapsamaktadır. </a:t>
            </a:r>
          </a:p>
        </p:txBody>
      </p:sp>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80232" y="2143116"/>
            <a:ext cx="10441458" cy="3156057"/>
          </a:xfrm>
          <a:prstGeom prst="rect">
            <a:avLst/>
          </a:prstGeom>
          <a:noFill/>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Okulların Beslenme Dostu Okul Programına başvurabilmeleri için </a:t>
            </a:r>
            <a:r>
              <a:rPr lang="tr-TR" sz="2400" b="1" dirty="0">
                <a:latin typeface="Times New Roman" pitchFamily="18" charset="0"/>
                <a:cs typeface="Times New Roman" pitchFamily="18" charset="0"/>
              </a:rPr>
              <a:t>‘’Beyaz Bayrak Sertifikası’’ sahibi </a:t>
            </a:r>
            <a:r>
              <a:rPr lang="tr-TR" sz="2400" dirty="0">
                <a:latin typeface="Times New Roman" pitchFamily="18" charset="0"/>
                <a:cs typeface="Times New Roman" pitchFamily="18" charset="0"/>
              </a:rPr>
              <a:t>olması gerekmektedir. Okulun sertifikası güncel (süresi dolmamış) olmalı ya da okul Beyaz Bayrak denetimi geçirmiş, sertifikası henüz basılmamış ancak sertifika almaya hak kazanmış okul olmalıdır.  </a:t>
            </a: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Okullar başvuru yapabilmeleri Beslenme Dostu Okul kriterlerini yerine getirmiş olmalı ve ‘</a:t>
            </a:r>
            <a:r>
              <a:rPr lang="tr-TR" sz="2400" b="1" dirty="0">
                <a:latin typeface="Times New Roman" pitchFamily="18" charset="0"/>
                <a:cs typeface="Times New Roman" pitchFamily="18" charset="0"/>
              </a:rPr>
              <a:t>’Başvuru Dosyasını’’ </a:t>
            </a:r>
            <a:r>
              <a:rPr lang="tr-TR" sz="2400" dirty="0">
                <a:latin typeface="Times New Roman" pitchFamily="18" charset="0"/>
                <a:cs typeface="Times New Roman" pitchFamily="18" charset="0"/>
              </a:rPr>
              <a:t>hazırlamış olmalıdırlar. </a:t>
            </a:r>
          </a:p>
        </p:txBody>
      </p:sp>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127124" y="980728"/>
            <a:ext cx="10584706" cy="5667514"/>
          </a:xfrm>
          <a:prstGeom prst="rect">
            <a:avLst/>
          </a:prstGeom>
        </p:spPr>
        <p:txBody>
          <a:bodyPr wrap="square">
            <a:spAutoFit/>
          </a:bodyPr>
          <a:lstStyle/>
          <a:p>
            <a:pPr algn="just">
              <a:defRPr/>
            </a:pPr>
            <a:r>
              <a:rPr lang="tr-TR" sz="2400" b="1" dirty="0">
                <a:latin typeface="Times New Roman" pitchFamily="18" charset="0"/>
                <a:cs typeface="Times New Roman" pitchFamily="18" charset="0"/>
              </a:rPr>
              <a:t>Başvuru Dosyası içinde; </a:t>
            </a:r>
          </a:p>
          <a:p>
            <a:pPr algn="just">
              <a:defRPr/>
            </a:pPr>
            <a:endParaRPr lang="tr-TR" sz="2400" b="1"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Beyaz Bayrak sertifikasının örneği, </a:t>
            </a:r>
          </a:p>
          <a:p>
            <a:pPr algn="just">
              <a:lnSpc>
                <a:spcPct val="120000"/>
              </a:lnSpc>
              <a:buFont typeface="Wingdings" pitchFamily="2" charset="2"/>
              <a:buChar char="Ø"/>
              <a:defRPr/>
            </a:pPr>
            <a:r>
              <a:rPr lang="tr-TR" sz="2400" dirty="0">
                <a:latin typeface="Times New Roman" pitchFamily="18" charset="0"/>
                <a:cs typeface="Times New Roman" pitchFamily="18" charset="0"/>
              </a:rPr>
              <a:t> Sağlıklı Beslenme ve Hareketli Yaşam Ekibi üye listesi,</a:t>
            </a: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Müdür </a:t>
            </a:r>
            <a:r>
              <a:rPr lang="tr-TR" sz="2400" dirty="0">
                <a:latin typeface="Times New Roman" pitchFamily="18" charset="0"/>
                <a:cs typeface="Times New Roman" pitchFamily="18" charset="0"/>
              </a:rPr>
              <a:t>veya görevlendirilen müdür yardımcısı</a:t>
            </a: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Öğretmenler </a:t>
            </a:r>
            <a:r>
              <a:rPr lang="tr-TR" sz="2400" dirty="0">
                <a:latin typeface="Times New Roman" pitchFamily="18" charset="0"/>
                <a:cs typeface="Times New Roman" pitchFamily="18" charset="0"/>
              </a:rPr>
              <a:t>( Varsa branş öğretmenleri )</a:t>
            </a: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Öğrenci </a:t>
            </a:r>
            <a:r>
              <a:rPr lang="tr-TR" sz="2400" dirty="0">
                <a:latin typeface="Times New Roman" pitchFamily="18" charset="0"/>
                <a:cs typeface="Times New Roman" pitchFamily="18" charset="0"/>
              </a:rPr>
              <a:t>temsilcileri,</a:t>
            </a: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Veliler,</a:t>
            </a:r>
            <a:endParaRPr lang="tr-TR" sz="2400" dirty="0">
              <a:latin typeface="Times New Roman" pitchFamily="18" charset="0"/>
              <a:cs typeface="Times New Roman" pitchFamily="18" charset="0"/>
            </a:endParaRP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Okul </a:t>
            </a:r>
            <a:r>
              <a:rPr lang="tr-TR" sz="2400" dirty="0">
                <a:latin typeface="Times New Roman" pitchFamily="18" charset="0"/>
                <a:cs typeface="Times New Roman" pitchFamily="18" charset="0"/>
              </a:rPr>
              <a:t>çalışanı ( Memur, hizmetli)</a:t>
            </a:r>
          </a:p>
          <a:p>
            <a:pPr marL="540000" algn="just">
              <a:lnSpc>
                <a:spcPct val="120000"/>
              </a:lnSpc>
              <a:buFont typeface="Wingdings" pitchFamily="2" charset="2"/>
              <a:buChar char="§"/>
              <a:defRPr/>
            </a:pPr>
            <a:r>
              <a:rPr lang="tr-TR" sz="2400" dirty="0" smtClean="0">
                <a:latin typeface="Times New Roman" pitchFamily="18" charset="0"/>
                <a:cs typeface="Times New Roman" pitchFamily="18" charset="0"/>
              </a:rPr>
              <a:t> Yemekhane </a:t>
            </a:r>
            <a:r>
              <a:rPr lang="tr-TR" sz="2400" dirty="0">
                <a:latin typeface="Times New Roman" pitchFamily="18" charset="0"/>
                <a:cs typeface="Times New Roman" pitchFamily="18" charset="0"/>
              </a:rPr>
              <a:t>çalışanı (varsa) ve kantin çalışanı (varsa) oluşmalıdır.</a:t>
            </a:r>
          </a:p>
          <a:p>
            <a:pPr marL="540000" algn="just">
              <a:lnSpc>
                <a:spcPct val="120000"/>
              </a:lnSpc>
              <a:buFont typeface="Wingdings" pitchFamily="2" charset="2"/>
              <a:buChar char="§"/>
              <a:defRPr/>
            </a:pPr>
            <a:r>
              <a:rPr lang="tr-TR" sz="2400" dirty="0">
                <a:latin typeface="Times New Roman" pitchFamily="18" charset="0"/>
                <a:cs typeface="Times New Roman" pitchFamily="18" charset="0"/>
              </a:rPr>
              <a:t> Gerekli görülmesi halinde toplantılara; kamu kurumlarından (belediye, muhtarlık, İlçe Tarım Müdürlüğü, İlçe Sağlık Müdürlüğü vb.) ve/veya sivil toplum kuruluşlarından bir temsilci davet edilebilir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
        <p:nvSpPr>
          <p:cNvPr id="6"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08794" y="1714488"/>
            <a:ext cx="10585177" cy="4524315"/>
          </a:xfrm>
          <a:prstGeom prst="rect">
            <a:avLst/>
          </a:prstGeom>
        </p:spPr>
        <p:txBody>
          <a:bodyPr wrap="square">
            <a:spAutoFit/>
          </a:bodyPr>
          <a:lstStyle/>
          <a:p>
            <a:pPr algn="just">
              <a:lnSpc>
                <a:spcPct val="120000"/>
              </a:lnSpc>
              <a:defRPr/>
            </a:pPr>
            <a:r>
              <a:rPr lang="tr-TR" sz="2400" b="1" dirty="0">
                <a:latin typeface="Times New Roman" pitchFamily="18" charset="0"/>
                <a:cs typeface="Times New Roman" pitchFamily="18" charset="0"/>
              </a:rPr>
              <a:t>Başvuru Dosyası içinde; </a:t>
            </a:r>
          </a:p>
          <a:p>
            <a:pPr algn="just">
              <a:lnSpc>
                <a:spcPct val="120000"/>
              </a:lnSpc>
              <a:defRPr/>
            </a:pPr>
            <a:endParaRPr lang="tr-TR" sz="2400" b="1"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Ekip tarafından hazırlanan okula özgü yıllık ‘’</a:t>
            </a:r>
            <a:r>
              <a:rPr lang="tr-TR" sz="2400" b="1" dirty="0">
                <a:latin typeface="Times New Roman" pitchFamily="18" charset="0"/>
                <a:cs typeface="Times New Roman" pitchFamily="18" charset="0"/>
              </a:rPr>
              <a:t>Beslenme Dostu Okul Planı’’ </a:t>
            </a:r>
            <a:endParaRPr lang="tr-TR" sz="2400" b="1" dirty="0" smtClean="0">
              <a:latin typeface="Times New Roman" pitchFamily="18" charset="0"/>
              <a:cs typeface="Times New Roman" pitchFamily="18" charset="0"/>
            </a:endParaRPr>
          </a:p>
          <a:p>
            <a:pPr algn="just">
              <a:lnSpc>
                <a:spcPct val="120000"/>
              </a:lnSpc>
              <a:defRPr/>
            </a:pPr>
            <a:endParaRPr lang="tr-TR" sz="2400" b="1"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Plan kapsamında gerçekleştirilen etkinliklere ait belgeler (fotoğraf, kayıt/katılım listeleri, afiş, broşür vb.) yer almalıdır</a:t>
            </a:r>
            <a:r>
              <a:rPr lang="tr-TR" sz="2400" dirty="0" smtClean="0">
                <a:latin typeface="Times New Roman" pitchFamily="18" charset="0"/>
                <a:cs typeface="Times New Roman" pitchFamily="18" charset="0"/>
              </a:rPr>
              <a:t>.</a:t>
            </a: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Dosya hazırlığını tamamlayan okul başvuruda bulunabilir. Başvuru dosyası hazırlamayan okulun başvurusu kabul edilmeyecektir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endParaRPr lang="tr-TR" sz="2400" dirty="0">
              <a:latin typeface="Times New Roman" pitchFamily="18" charset="0"/>
              <a:cs typeface="Times New Roman" pitchFamily="18" charset="0"/>
            </a:endParaRPr>
          </a:p>
        </p:txBody>
      </p:sp>
      <p:sp>
        <p:nvSpPr>
          <p:cNvPr id="6"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Genel İlkeler </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025" name="Rectangle 1"/>
          <p:cNvSpPr>
            <a:spLocks noChangeArrowheads="1"/>
          </p:cNvSpPr>
          <p:nvPr/>
        </p:nvSpPr>
        <p:spPr bwMode="auto">
          <a:xfrm>
            <a:off x="737357" y="1285862"/>
            <a:ext cx="10930014" cy="4967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eaLnBrk="1" hangingPunct="1">
              <a:lnSpc>
                <a:spcPct val="120000"/>
              </a:lnSpc>
              <a:buSzPct val="100000"/>
              <a:buFont typeface="Wingdings" pitchFamily="2" charset="2"/>
              <a:buChar char="Ø"/>
              <a:tabLst>
                <a:tab pos="554038" algn="l"/>
              </a:tabLst>
            </a:pPr>
            <a:r>
              <a:rPr lang="tr-TR" sz="2400" dirty="0" smtClean="0">
                <a:latin typeface="+mn-lt"/>
                <a:ea typeface="Verdana" pitchFamily="34" charset="0"/>
                <a:cs typeface="Arial" pitchFamily="34" charset="0"/>
              </a:rPr>
              <a:t> </a:t>
            </a:r>
            <a:r>
              <a:rPr lang="tr-TR" sz="2400" dirty="0" smtClean="0">
                <a:latin typeface="Times New Roman" pitchFamily="18" charset="0"/>
                <a:ea typeface="Verdana" pitchFamily="34" charset="0"/>
                <a:cs typeface="Times New Roman" pitchFamily="18" charset="0"/>
              </a:rPr>
              <a:t>“Okulda Sağlığın Korunması ve Geliştirilmesi Programı” İllerde </a:t>
            </a:r>
            <a:r>
              <a:rPr lang="tr-TR" sz="2400" b="1" dirty="0" smtClean="0">
                <a:latin typeface="Times New Roman" pitchFamily="18" charset="0"/>
                <a:ea typeface="Verdana" pitchFamily="34" charset="0"/>
                <a:cs typeface="Times New Roman" pitchFamily="18" charset="0"/>
              </a:rPr>
              <a:t>Vali / Vali Yardımcısı</a:t>
            </a:r>
            <a:r>
              <a:rPr lang="tr-TR" sz="2400" dirty="0" smtClean="0">
                <a:latin typeface="Times New Roman" pitchFamily="18" charset="0"/>
                <a:ea typeface="Verdana" pitchFamily="34" charset="0"/>
                <a:cs typeface="Times New Roman" pitchFamily="18" charset="0"/>
              </a:rPr>
              <a:t> ve ilçelerde </a:t>
            </a:r>
            <a:r>
              <a:rPr lang="tr-TR" sz="2400" b="1" dirty="0" smtClean="0">
                <a:latin typeface="Times New Roman" pitchFamily="18" charset="0"/>
                <a:ea typeface="Verdana" pitchFamily="34" charset="0"/>
                <a:cs typeface="Times New Roman" pitchFamily="18" charset="0"/>
              </a:rPr>
              <a:t>Kaymakam</a:t>
            </a:r>
            <a:r>
              <a:rPr lang="tr-TR" sz="2400" dirty="0" smtClean="0">
                <a:latin typeface="Times New Roman" pitchFamily="18" charset="0"/>
                <a:ea typeface="Verdana" pitchFamily="34" charset="0"/>
                <a:cs typeface="Times New Roman" pitchFamily="18" charset="0"/>
              </a:rPr>
              <a:t> başkanlığında yürütülecektir.</a:t>
            </a:r>
          </a:p>
          <a:p>
            <a:pPr marL="0" lvl="1" algn="just" eaLnBrk="1" hangingPunct="1">
              <a:lnSpc>
                <a:spcPct val="120000"/>
              </a:lnSpc>
              <a:buSzPct val="100000"/>
              <a:tabLst>
                <a:tab pos="554038" algn="l"/>
              </a:tabLst>
            </a:pPr>
            <a:endParaRPr lang="tr-TR" sz="2400" dirty="0" smtClean="0">
              <a:latin typeface="Times New Roman" pitchFamily="18" charset="0"/>
              <a:ea typeface="Verdana" pitchFamily="34"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İllerde Okulda Sağlığın Korunması ve Geliştirilmesi Programının yürütülmesinden; </a:t>
            </a:r>
            <a:r>
              <a:rPr lang="tr-TR" sz="2400" b="1" dirty="0" smtClean="0">
                <a:latin typeface="Times New Roman" pitchFamily="18" charset="0"/>
                <a:ea typeface="Verdana" pitchFamily="34" charset="0"/>
                <a:cs typeface="Times New Roman" pitchFamily="18" charset="0"/>
              </a:rPr>
              <a:t>Sağlık Bakanlığı </a:t>
            </a:r>
            <a:r>
              <a:rPr lang="tr-TR" sz="2400" dirty="0" smtClean="0">
                <a:latin typeface="Times New Roman" pitchFamily="18" charset="0"/>
                <a:ea typeface="Verdana" pitchFamily="34" charset="0"/>
                <a:cs typeface="Times New Roman" pitchFamily="18" charset="0"/>
              </a:rPr>
              <a:t>adına </a:t>
            </a:r>
            <a:r>
              <a:rPr lang="tr-TR" sz="2400" b="1" dirty="0" smtClean="0">
                <a:latin typeface="Times New Roman" pitchFamily="18" charset="0"/>
                <a:ea typeface="Verdana" pitchFamily="34" charset="0"/>
                <a:cs typeface="Times New Roman" pitchFamily="18" charset="0"/>
              </a:rPr>
              <a:t>İl Sağlık Müdürlüğü </a:t>
            </a:r>
            <a:r>
              <a:rPr lang="tr-TR" sz="2400" dirty="0" smtClean="0">
                <a:latin typeface="Times New Roman" pitchFamily="18" charset="0"/>
                <a:ea typeface="Verdana" pitchFamily="34" charset="0"/>
                <a:cs typeface="Times New Roman" pitchFamily="18" charset="0"/>
              </a:rPr>
              <a:t>ve </a:t>
            </a:r>
            <a:r>
              <a:rPr lang="tr-TR" sz="2400" b="1" dirty="0" smtClean="0">
                <a:latin typeface="Times New Roman" pitchFamily="18" charset="0"/>
                <a:ea typeface="Verdana" pitchFamily="34" charset="0"/>
                <a:cs typeface="Times New Roman" pitchFamily="18" charset="0"/>
              </a:rPr>
              <a:t>İlçe Sağlık Müdürlüğü, Millî Eğitim Bakanlığı </a:t>
            </a:r>
            <a:r>
              <a:rPr lang="tr-TR" sz="2400" dirty="0" smtClean="0">
                <a:latin typeface="Times New Roman" pitchFamily="18" charset="0"/>
                <a:ea typeface="Verdana" pitchFamily="34" charset="0"/>
                <a:cs typeface="Times New Roman" pitchFamily="18" charset="0"/>
              </a:rPr>
              <a:t>adına ise </a:t>
            </a:r>
            <a:r>
              <a:rPr lang="tr-TR" sz="2400" b="1" dirty="0" smtClean="0">
                <a:latin typeface="Times New Roman" pitchFamily="18" charset="0"/>
                <a:ea typeface="Verdana" pitchFamily="34" charset="0"/>
                <a:cs typeface="Times New Roman" pitchFamily="18" charset="0"/>
              </a:rPr>
              <a:t>İl Milli Eğitim Müdürlüğü ve İlçe Millî Eğitim Müdürlüğü </a:t>
            </a:r>
            <a:r>
              <a:rPr lang="tr-TR" sz="2400" dirty="0" smtClean="0">
                <a:latin typeface="Times New Roman" pitchFamily="18" charset="0"/>
                <a:ea typeface="Verdana" pitchFamily="34" charset="0"/>
                <a:cs typeface="Times New Roman" pitchFamily="18" charset="0"/>
              </a:rPr>
              <a:t>sorumludur. </a:t>
            </a:r>
          </a:p>
          <a:p>
            <a:pPr marL="0" lvl="1" algn="just">
              <a:lnSpc>
                <a:spcPct val="120000"/>
              </a:lnSpc>
              <a:buSzPct val="100000"/>
              <a:tabLst>
                <a:tab pos="554038" algn="l"/>
              </a:tabLst>
            </a:pPr>
            <a:endParaRPr lang="tr-TR" sz="2400" dirty="0" smtClean="0">
              <a:latin typeface="Times New Roman" pitchFamily="18" charset="0"/>
              <a:ea typeface="Verdana" pitchFamily="34"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İlde programın koordinasyonunu sağlamak amacıyla İl Sağlık Müdürlüğü ve Milli Eğitim Müdürlüğünden Şube Müdürü düzeyinde Okul Sağlığı Programı İl Koordinatörleri görevlendirilmiştir. </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2000240"/>
            <a:ext cx="10512697" cy="4081117"/>
          </a:xfrm>
          <a:prstGeom prst="rect">
            <a:avLst/>
          </a:prstGeom>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Başvuru yapan okulun Başvuru Dosyası başvuru aşamasında </a:t>
            </a:r>
            <a:r>
              <a:rPr lang="tr-TR" sz="2400" dirty="0" smtClean="0">
                <a:latin typeface="Times New Roman" pitchFamily="18" charset="0"/>
                <a:cs typeface="Times New Roman" pitchFamily="18" charset="0"/>
              </a:rPr>
              <a:t>İlçe </a:t>
            </a:r>
            <a:r>
              <a:rPr lang="tr-TR" sz="2400" dirty="0">
                <a:latin typeface="Times New Roman" pitchFamily="18" charset="0"/>
                <a:cs typeface="Times New Roman" pitchFamily="18" charset="0"/>
              </a:rPr>
              <a:t>Millî Eğitim Müdürlüğünce incelenir. </a:t>
            </a:r>
            <a:r>
              <a:rPr lang="tr-TR" sz="2400" dirty="0" smtClean="0">
                <a:latin typeface="Times New Roman" pitchFamily="18" charset="0"/>
                <a:cs typeface="Times New Roman" pitchFamily="18" charset="0"/>
              </a:rPr>
              <a:t>İlçe </a:t>
            </a:r>
            <a:r>
              <a:rPr lang="tr-TR" sz="2400" dirty="0">
                <a:latin typeface="Times New Roman" pitchFamily="18" charset="0"/>
                <a:cs typeface="Times New Roman" pitchFamily="18" charset="0"/>
              </a:rPr>
              <a:t>Millî Eğitim Müdürlüğünce yapılan incelemede temel koşulların varlığı kontrol edilir</a:t>
            </a:r>
            <a:r>
              <a:rPr lang="tr-TR" sz="2400" dirty="0" smtClean="0">
                <a:latin typeface="Times New Roman" pitchFamily="18" charset="0"/>
                <a:cs typeface="Times New Roman" pitchFamily="18" charset="0"/>
              </a:rPr>
              <a:t>.</a:t>
            </a:r>
          </a:p>
          <a:p>
            <a:pPr algn="just">
              <a:lnSpc>
                <a:spcPct val="120000"/>
              </a:lnSpc>
              <a:defRPr/>
            </a:pPr>
            <a:r>
              <a:rPr lang="tr-TR" sz="2400" dirty="0" smtClean="0">
                <a:latin typeface="Times New Roman" pitchFamily="18" charset="0"/>
                <a:cs typeface="Times New Roman" pitchFamily="18" charset="0"/>
              </a:rPr>
              <a:t> </a:t>
            </a:r>
          </a:p>
          <a:p>
            <a:pPr algn="just">
              <a:lnSpc>
                <a:spcPct val="120000"/>
              </a:lnSpc>
              <a:defRPr/>
            </a:pPr>
            <a:r>
              <a:rPr lang="tr-TR" sz="2400" b="1" dirty="0" smtClean="0">
                <a:solidFill>
                  <a:srgbClr val="FF0000"/>
                </a:solidFill>
                <a:latin typeface="Times New Roman" pitchFamily="18" charset="0"/>
                <a:cs typeface="Times New Roman" pitchFamily="18" charset="0"/>
              </a:rPr>
              <a:t>Temel </a:t>
            </a:r>
            <a:r>
              <a:rPr lang="tr-TR" sz="2400" b="1" dirty="0">
                <a:solidFill>
                  <a:srgbClr val="FF0000"/>
                </a:solidFill>
                <a:latin typeface="Times New Roman" pitchFamily="18" charset="0"/>
                <a:cs typeface="Times New Roman" pitchFamily="18" charset="0"/>
              </a:rPr>
              <a:t>koşullar: Başvuru Dosyasının varlığı ve dosya içeriğinin tam olmasıdır. </a:t>
            </a:r>
          </a:p>
          <a:p>
            <a:pPr algn="just">
              <a:lnSpc>
                <a:spcPct val="120000"/>
              </a:lnSpc>
              <a:defRPr/>
            </a:pPr>
            <a:endParaRPr lang="tr-TR" sz="2400" b="1" dirty="0">
              <a:solidFill>
                <a:srgbClr val="FF0000"/>
              </a:solidFill>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Dosya içeriği tam ise, başvurusu ile birlikte okulun dosyası incelenmek üzere </a:t>
            </a:r>
            <a:r>
              <a:rPr lang="tr-TR" sz="2400" dirty="0" smtClean="0">
                <a:latin typeface="Times New Roman" pitchFamily="18" charset="0"/>
                <a:cs typeface="Times New Roman" pitchFamily="18" charset="0"/>
              </a:rPr>
              <a:t>İlçe </a:t>
            </a:r>
            <a:r>
              <a:rPr lang="tr-TR" sz="2400" dirty="0">
                <a:latin typeface="Times New Roman" pitchFamily="18" charset="0"/>
                <a:cs typeface="Times New Roman" pitchFamily="18" charset="0"/>
              </a:rPr>
              <a:t>Millî Eğitim Müdürlüğü tarafından </a:t>
            </a:r>
            <a:r>
              <a:rPr lang="tr-TR" sz="2400" dirty="0" smtClean="0">
                <a:latin typeface="Times New Roman" pitchFamily="18" charset="0"/>
                <a:cs typeface="Times New Roman" pitchFamily="18" charset="0"/>
              </a:rPr>
              <a:t>İlçe Sağlık Müdürlüğüne iletilir</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İlçe Sağlık Müdürlüğünce </a:t>
            </a:r>
            <a:r>
              <a:rPr lang="tr-TR" sz="2400" dirty="0">
                <a:latin typeface="Times New Roman" pitchFamily="18" charset="0"/>
                <a:cs typeface="Times New Roman" pitchFamily="18" charset="0"/>
              </a:rPr>
              <a:t>dosya içeriklerinin uygunluğu incelenir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1643050"/>
            <a:ext cx="10656888" cy="4042453"/>
          </a:xfrm>
          <a:prstGeom prst="rect">
            <a:avLst/>
          </a:prstGeom>
        </p:spPr>
        <p:txBody>
          <a:bodyPr>
            <a:spAutoFit/>
          </a:bodyPr>
          <a:lstStyle/>
          <a:p>
            <a:pPr algn="just">
              <a:lnSpc>
                <a:spcPct val="120000"/>
              </a:lnSpc>
              <a:defRPr/>
            </a:pPr>
            <a:endParaRPr lang="tr-TR" sz="2400" dirty="0">
              <a:latin typeface="+mn-lt"/>
            </a:endParaRPr>
          </a:p>
          <a:p>
            <a:pPr algn="just">
              <a:lnSpc>
                <a:spcPct val="120000"/>
              </a:lnSpc>
              <a:buFont typeface="Wingdings" pitchFamily="2" charset="2"/>
              <a:buChar char="Ø"/>
              <a:defRPr/>
            </a:pPr>
            <a:r>
              <a:rPr lang="tr-TR" sz="2400" dirty="0" smtClean="0">
                <a:latin typeface="+mn-lt"/>
              </a:rPr>
              <a:t> </a:t>
            </a:r>
            <a:r>
              <a:rPr lang="tr-TR" sz="2400" dirty="0" smtClean="0">
                <a:latin typeface="Times New Roman" pitchFamily="18" charset="0"/>
                <a:cs typeface="Times New Roman" pitchFamily="18" charset="0"/>
              </a:rPr>
              <a:t>Dosyasının </a:t>
            </a:r>
            <a:r>
              <a:rPr lang="tr-TR" sz="2400" dirty="0">
                <a:latin typeface="Times New Roman" pitchFamily="18" charset="0"/>
                <a:cs typeface="Times New Roman" pitchFamily="18" charset="0"/>
              </a:rPr>
              <a:t>içeriği tam ve uygun olan okul, </a:t>
            </a:r>
            <a:r>
              <a:rPr lang="tr-TR" sz="2400" dirty="0" smtClean="0">
                <a:latin typeface="Times New Roman" pitchFamily="18" charset="0"/>
                <a:cs typeface="Times New Roman" pitchFamily="18" charset="0"/>
              </a:rPr>
              <a:t>İlçe Sağlık </a:t>
            </a:r>
            <a:r>
              <a:rPr lang="tr-TR" sz="2400" dirty="0">
                <a:latin typeface="Times New Roman" pitchFamily="18" charset="0"/>
                <a:cs typeface="Times New Roman" pitchFamily="18" charset="0"/>
              </a:rPr>
              <a:t>Müdürlüğü ve </a:t>
            </a:r>
            <a:r>
              <a:rPr lang="tr-TR" sz="2400" dirty="0" smtClean="0">
                <a:latin typeface="Times New Roman" pitchFamily="18" charset="0"/>
                <a:cs typeface="Times New Roman" pitchFamily="18" charset="0"/>
              </a:rPr>
              <a:t>İlçe </a:t>
            </a:r>
            <a:r>
              <a:rPr lang="tr-TR" sz="2400" dirty="0">
                <a:latin typeface="Times New Roman" pitchFamily="18" charset="0"/>
                <a:cs typeface="Times New Roman" pitchFamily="18" charset="0"/>
              </a:rPr>
              <a:t>Millî Eğitim Müdürlüğü’nden ikişer yetkilinin katılımı ile oluşturulan “Denetim Ekibi” tarafından EK-2: Beslenme Dostu Okul Denetim Formu ile okulların açık olduğu dönemde (eğitim öğretim takvimi içinde) okul ziyareti ile denetlenir.</a:t>
            </a:r>
          </a:p>
          <a:p>
            <a:pPr algn="just">
              <a:lnSpc>
                <a:spcPct val="120000"/>
              </a:lnSpc>
              <a:defRPr/>
            </a:pPr>
            <a:endParaRPr lang="tr-TR" sz="2400" dirty="0">
              <a:latin typeface="Times New Roman" pitchFamily="18" charset="0"/>
              <a:cs typeface="Times New Roman" pitchFamily="18" charset="0"/>
            </a:endParaRP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Yapılan denetim sonucunda </a:t>
            </a:r>
            <a:r>
              <a:rPr lang="tr-TR" sz="2400" b="1" u="sng" dirty="0">
                <a:latin typeface="Times New Roman" pitchFamily="18" charset="0"/>
                <a:cs typeface="Times New Roman" pitchFamily="18" charset="0"/>
              </a:rPr>
              <a:t>en az 75 puan</a:t>
            </a:r>
            <a:r>
              <a:rPr lang="tr-TR" sz="2400" dirty="0">
                <a:latin typeface="Times New Roman" pitchFamily="18" charset="0"/>
                <a:cs typeface="Times New Roman" pitchFamily="18" charset="0"/>
              </a:rPr>
              <a:t> alan okul </a:t>
            </a:r>
            <a:r>
              <a:rPr lang="tr-TR" sz="2400" b="1" dirty="0">
                <a:latin typeface="Times New Roman" pitchFamily="18" charset="0"/>
                <a:cs typeface="Times New Roman" pitchFamily="18" charset="0"/>
              </a:rPr>
              <a:t>Beslenme Dostu Okul </a:t>
            </a:r>
            <a:r>
              <a:rPr lang="tr-TR" sz="2400" dirty="0">
                <a:latin typeface="Times New Roman" pitchFamily="18" charset="0"/>
                <a:cs typeface="Times New Roman" pitchFamily="18" charset="0"/>
              </a:rPr>
              <a:t>olmaya hak kazanır.</a:t>
            </a:r>
          </a:p>
        </p:txBody>
      </p:sp>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80232" y="2000240"/>
            <a:ext cx="10656888" cy="3194721"/>
          </a:xfrm>
          <a:prstGeom prst="rect">
            <a:avLst/>
          </a:prstGeom>
        </p:spPr>
        <p:txBody>
          <a:bodyPr>
            <a:spAutoFit/>
          </a:bodyPr>
          <a:lstStyle/>
          <a:p>
            <a:pPr algn="just">
              <a:lnSpc>
                <a:spcPct val="150000"/>
              </a:lnSpc>
              <a:buFont typeface="Wingdings" pitchFamily="2" charset="2"/>
              <a:buChar char="Ø"/>
              <a:defRPr/>
            </a:pPr>
            <a:r>
              <a:rPr lang="tr-TR" sz="2400" dirty="0">
                <a:latin typeface="Times New Roman" pitchFamily="18" charset="0"/>
                <a:cs typeface="Times New Roman" pitchFamily="18" charset="0"/>
              </a:rPr>
              <a:t> Sertifika alan okul her eğitim- öğretim yılında </a:t>
            </a:r>
            <a:r>
              <a:rPr lang="tr-TR" sz="2400" b="1" dirty="0">
                <a:latin typeface="Times New Roman" pitchFamily="18" charset="0"/>
                <a:cs typeface="Times New Roman" pitchFamily="18" charset="0"/>
              </a:rPr>
              <a:t>bir kez </a:t>
            </a:r>
            <a:r>
              <a:rPr lang="tr-TR" sz="2400" dirty="0">
                <a:latin typeface="Times New Roman" pitchFamily="18" charset="0"/>
                <a:cs typeface="Times New Roman" pitchFamily="18" charset="0"/>
              </a:rPr>
              <a:t>değerlendirilir.</a:t>
            </a:r>
          </a:p>
          <a:p>
            <a:pPr algn="just">
              <a:lnSpc>
                <a:spcPct val="150000"/>
              </a:lnSpc>
              <a:buFont typeface="Wingdings" pitchFamily="2" charset="2"/>
              <a:buChar char="Ø"/>
              <a:defRPr/>
            </a:pPr>
            <a:r>
              <a:rPr lang="tr-TR" sz="2400" dirty="0">
                <a:latin typeface="Times New Roman" pitchFamily="18" charset="0"/>
                <a:cs typeface="Times New Roman" pitchFamily="18" charset="0"/>
              </a:rPr>
              <a:t> Sertifika düzenleme tarihinden itibaren </a:t>
            </a:r>
            <a:r>
              <a:rPr lang="tr-TR" sz="2400" b="1" dirty="0">
                <a:latin typeface="Times New Roman" pitchFamily="18" charset="0"/>
                <a:cs typeface="Times New Roman" pitchFamily="18" charset="0"/>
              </a:rPr>
              <a:t>3 (üç) yıl geçerlidir.</a:t>
            </a:r>
          </a:p>
          <a:p>
            <a:pPr algn="just">
              <a:lnSpc>
                <a:spcPct val="150000"/>
              </a:lnSpc>
              <a:buFont typeface="Wingdings" pitchFamily="2" charset="2"/>
              <a:buChar char="Ø"/>
              <a:defRPr/>
            </a:pPr>
            <a:r>
              <a:rPr lang="tr-TR" sz="2400" dirty="0">
                <a:latin typeface="Times New Roman" pitchFamily="18" charset="0"/>
                <a:cs typeface="Times New Roman" pitchFamily="18" charset="0"/>
              </a:rPr>
              <a:t> Üç yıllık süresi dolan ve değerlendirme sonucunda koşulların devamını sağlayan okula yeni tarihli sertifika düzenlenir.</a:t>
            </a:r>
          </a:p>
          <a:p>
            <a:pPr algn="just">
              <a:lnSpc>
                <a:spcPct val="120000"/>
              </a:lnSpc>
              <a:buFont typeface="Wingdings" pitchFamily="2" charset="2"/>
              <a:buChar char="Ø"/>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İlçemiz  </a:t>
            </a:r>
            <a:r>
              <a:rPr lang="tr-TR" sz="2400" dirty="0">
                <a:latin typeface="Times New Roman" pitchFamily="18" charset="0"/>
                <a:cs typeface="Times New Roman" pitchFamily="18" charset="0"/>
              </a:rPr>
              <a:t>genelinde </a:t>
            </a:r>
            <a:r>
              <a:rPr lang="tr-TR" sz="2400" b="1" dirty="0" smtClean="0">
                <a:latin typeface="Times New Roman" pitchFamily="18" charset="0"/>
                <a:cs typeface="Times New Roman" pitchFamily="18" charset="0"/>
              </a:rPr>
              <a:t>4  </a:t>
            </a:r>
            <a:r>
              <a:rPr lang="tr-TR" sz="2400" b="1" dirty="0">
                <a:latin typeface="Times New Roman" pitchFamily="18" charset="0"/>
                <a:cs typeface="Times New Roman" pitchFamily="18" charset="0"/>
              </a:rPr>
              <a:t>okul </a:t>
            </a:r>
            <a:r>
              <a:rPr lang="tr-TR" sz="2400" dirty="0">
                <a:latin typeface="Times New Roman" pitchFamily="18" charset="0"/>
                <a:cs typeface="Times New Roman" pitchFamily="18" charset="0"/>
              </a:rPr>
              <a:t>‘’Beslenme Dostu Okul ‘’olmaya hak kazanmıştır.</a:t>
            </a:r>
          </a:p>
        </p:txBody>
      </p:sp>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22599"/>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a:ln w="11430"/>
                <a:solidFill>
                  <a:schemeClr val="bg1"/>
                </a:solidFill>
                <a:latin typeface="Times New Roman" pitchFamily="18" charset="0"/>
                <a:ea typeface="+mj-ea"/>
                <a:cs typeface="Times New Roman" pitchFamily="18" charset="0"/>
              </a:rPr>
              <a:t>Beslenme Dostu Okullar Programı</a:t>
            </a:r>
          </a:p>
          <a:p>
            <a:pPr algn="ctr" defTabSz="1088502" fontAlgn="auto">
              <a:spcBef>
                <a:spcPts val="0"/>
              </a:spcBef>
              <a:spcAft>
                <a:spcPts val="0"/>
              </a:spcAft>
              <a:defRPr/>
            </a:pPr>
            <a:endParaRPr lang="tr-TR" sz="3200" b="1" dirty="0">
              <a:ln w="11430"/>
              <a:solidFill>
                <a:schemeClr val="bg1"/>
              </a:solidFill>
              <a:latin typeface="Times New Roman" pitchFamily="18" charset="0"/>
              <a:ea typeface="+mj-ea"/>
              <a:cs typeface="Times New Roman" pitchFamily="18" charset="0"/>
            </a:endParaRPr>
          </a:p>
        </p:txBody>
      </p:sp>
      <p:graphicFrame>
        <p:nvGraphicFramePr>
          <p:cNvPr id="5" name="Tablo 4"/>
          <p:cNvGraphicFramePr>
            <a:graphicFrameLocks noGrp="1"/>
          </p:cNvGraphicFramePr>
          <p:nvPr/>
        </p:nvGraphicFramePr>
        <p:xfrm>
          <a:off x="951670" y="3500438"/>
          <a:ext cx="10513172" cy="2349413"/>
        </p:xfrm>
        <a:graphic>
          <a:graphicData uri="http://schemas.openxmlformats.org/drawingml/2006/table">
            <a:tbl>
              <a:tblPr firstRow="1" bandRow="1">
                <a:tableStyleId>{5C22544A-7EE6-4342-B048-85BDC9FD1C3A}</a:tableStyleId>
              </a:tblPr>
              <a:tblGrid>
                <a:gridCol w="2628293"/>
                <a:gridCol w="2628293"/>
                <a:gridCol w="2628293"/>
                <a:gridCol w="2628293"/>
              </a:tblGrid>
              <a:tr h="813893">
                <a:tc>
                  <a:txBody>
                    <a:bodyPr/>
                    <a:lstStyle/>
                    <a:p>
                      <a:pPr marL="0" algn="ctr" defTabSz="1072870" rtl="0" eaLnBrk="1" latinLnBrk="0" hangingPunct="1"/>
                      <a:r>
                        <a:rPr lang="tr-TR" sz="1800" b="1" kern="1200" dirty="0" smtClean="0">
                          <a:solidFill>
                            <a:schemeClr val="tx1">
                              <a:lumMod val="95000"/>
                              <a:lumOff val="5000"/>
                            </a:schemeClr>
                          </a:solidFill>
                          <a:latin typeface="Times New Roman" pitchFamily="18" charset="0"/>
                          <a:ea typeface="Verdana" pitchFamily="34" charset="0"/>
                          <a:cs typeface="Times New Roman" pitchFamily="18" charset="0"/>
                        </a:rPr>
                        <a:t>Yıllara Göre Dağılım</a:t>
                      </a:r>
                      <a:endParaRPr lang="tr-TR" sz="18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tr-TR" sz="1800" b="1" dirty="0" smtClean="0">
                          <a:solidFill>
                            <a:schemeClr val="tx1">
                              <a:lumMod val="95000"/>
                              <a:lumOff val="5000"/>
                            </a:schemeClr>
                          </a:solidFill>
                          <a:latin typeface="Times New Roman" pitchFamily="18" charset="0"/>
                          <a:ea typeface="Verdana" pitchFamily="34" charset="0"/>
                          <a:cs typeface="Times New Roman" pitchFamily="18" charset="0"/>
                        </a:rPr>
                        <a:t>Özel</a:t>
                      </a:r>
                      <a:endParaRPr lang="tr-TR" sz="1800" b="1" dirty="0">
                        <a:solidFill>
                          <a:schemeClr val="tx1">
                            <a:lumMod val="95000"/>
                            <a:lumOff val="5000"/>
                          </a:schemeClr>
                        </a:solidFill>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tr-TR" sz="1800" b="1" dirty="0" smtClean="0">
                          <a:solidFill>
                            <a:schemeClr val="tx1">
                              <a:lumMod val="95000"/>
                              <a:lumOff val="5000"/>
                            </a:schemeClr>
                          </a:solidFill>
                          <a:latin typeface="Times New Roman" pitchFamily="18" charset="0"/>
                          <a:ea typeface="Verdana" pitchFamily="34" charset="0"/>
                          <a:cs typeface="Times New Roman" pitchFamily="18" charset="0"/>
                        </a:rPr>
                        <a:t>Kamu</a:t>
                      </a:r>
                      <a:endParaRPr lang="tr-TR" sz="1800" b="1" dirty="0">
                        <a:solidFill>
                          <a:schemeClr val="tx1">
                            <a:lumMod val="95000"/>
                            <a:lumOff val="5000"/>
                          </a:schemeClr>
                        </a:solidFill>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tr-TR" sz="1800" b="1" dirty="0" smtClean="0">
                          <a:solidFill>
                            <a:schemeClr val="tx1">
                              <a:lumMod val="95000"/>
                              <a:lumOff val="5000"/>
                            </a:schemeClr>
                          </a:solidFill>
                          <a:latin typeface="Times New Roman" pitchFamily="18" charset="0"/>
                          <a:ea typeface="Verdana" pitchFamily="34" charset="0"/>
                          <a:cs typeface="Times New Roman" pitchFamily="18" charset="0"/>
                        </a:rPr>
                        <a:t>Toplam</a:t>
                      </a:r>
                      <a:endParaRPr lang="tr-TR" sz="1800" b="1" dirty="0">
                        <a:solidFill>
                          <a:schemeClr val="tx1">
                            <a:lumMod val="95000"/>
                            <a:lumOff val="5000"/>
                          </a:schemeClr>
                        </a:solidFill>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51086">
                <a:tc>
                  <a:txBody>
                    <a:bodyPr/>
                    <a:lstStyle/>
                    <a:p>
                      <a:pPr algn="ctr"/>
                      <a:r>
                        <a:rPr lang="tr-TR" sz="1800" b="1" dirty="0" smtClean="0">
                          <a:latin typeface="Times New Roman" pitchFamily="18" charset="0"/>
                          <a:ea typeface="Verdana" pitchFamily="34" charset="0"/>
                          <a:cs typeface="Times New Roman" pitchFamily="18" charset="0"/>
                        </a:rPr>
                        <a:t>2016</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dirty="0" smtClean="0">
                          <a:latin typeface="Times New Roman" pitchFamily="18" charset="0"/>
                          <a:ea typeface="Verdana" pitchFamily="34" charset="0"/>
                          <a:cs typeface="Times New Roman" pitchFamily="18" charset="0"/>
                        </a:rPr>
                        <a:t>0</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dirty="0" smtClean="0">
                          <a:latin typeface="Times New Roman" pitchFamily="18" charset="0"/>
                          <a:ea typeface="Verdana" pitchFamily="34" charset="0"/>
                          <a:cs typeface="Times New Roman" pitchFamily="18" charset="0"/>
                        </a:rPr>
                        <a:t>0</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dirty="0" smtClean="0">
                          <a:latin typeface="Times New Roman" pitchFamily="18" charset="0"/>
                          <a:ea typeface="Verdana" pitchFamily="34" charset="0"/>
                          <a:cs typeface="Times New Roman" pitchFamily="18" charset="0"/>
                        </a:rPr>
                        <a:t>0</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1086">
                <a:tc>
                  <a:txBody>
                    <a:bodyPr/>
                    <a:lstStyle/>
                    <a:p>
                      <a:pPr algn="ctr"/>
                      <a:r>
                        <a:rPr lang="tr-TR" sz="1800" b="1" dirty="0" smtClean="0">
                          <a:latin typeface="Times New Roman" pitchFamily="18" charset="0"/>
                          <a:ea typeface="Verdana" pitchFamily="34" charset="0"/>
                          <a:cs typeface="Times New Roman" pitchFamily="18" charset="0"/>
                        </a:rPr>
                        <a:t>2017</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dirty="0" smtClean="0">
                          <a:latin typeface="Times New Roman" pitchFamily="18" charset="0"/>
                          <a:ea typeface="Verdana" pitchFamily="34" charset="0"/>
                          <a:cs typeface="Times New Roman" pitchFamily="18" charset="0"/>
                        </a:rPr>
                        <a:t>0</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dirty="0" smtClean="0">
                          <a:latin typeface="Times New Roman" pitchFamily="18" charset="0"/>
                          <a:ea typeface="Verdana" pitchFamily="34" charset="0"/>
                          <a:cs typeface="Times New Roman" pitchFamily="18" charset="0"/>
                        </a:rPr>
                        <a:t>1</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b="1" dirty="0" smtClean="0">
                          <a:latin typeface="Times New Roman" pitchFamily="18" charset="0"/>
                          <a:ea typeface="Verdana" pitchFamily="34" charset="0"/>
                          <a:cs typeface="Times New Roman" pitchFamily="18" charset="0"/>
                        </a:rPr>
                        <a:t>1</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51086">
                <a:tc>
                  <a:txBody>
                    <a:bodyPr/>
                    <a:lstStyle/>
                    <a:p>
                      <a:pPr algn="ctr"/>
                      <a:r>
                        <a:rPr lang="tr-TR" sz="1800" b="1" dirty="0" smtClean="0">
                          <a:latin typeface="Times New Roman" pitchFamily="18" charset="0"/>
                          <a:ea typeface="Verdana" pitchFamily="34" charset="0"/>
                          <a:cs typeface="Times New Roman" pitchFamily="18" charset="0"/>
                        </a:rPr>
                        <a:t>2018 </a:t>
                      </a: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dirty="0" smtClean="0">
                          <a:latin typeface="Times New Roman" pitchFamily="18" charset="0"/>
                          <a:ea typeface="Verdana" pitchFamily="34" charset="0"/>
                          <a:cs typeface="Times New Roman" pitchFamily="18" charset="0"/>
                        </a:rPr>
                        <a:t>1</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dirty="0" smtClean="0">
                          <a:latin typeface="Times New Roman" pitchFamily="18" charset="0"/>
                          <a:ea typeface="Verdana" pitchFamily="34" charset="0"/>
                          <a:cs typeface="Times New Roman" pitchFamily="18" charset="0"/>
                        </a:rPr>
                        <a:t>2</a:t>
                      </a:r>
                      <a:endParaRPr lang="tr-TR" sz="1800"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800" b="1" dirty="0" smtClean="0">
                          <a:latin typeface="Times New Roman" pitchFamily="18" charset="0"/>
                          <a:ea typeface="Verdana" pitchFamily="34" charset="0"/>
                          <a:cs typeface="Times New Roman" pitchFamily="18" charset="0"/>
                        </a:rPr>
                        <a:t>3</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8246">
                <a:tc>
                  <a:txBody>
                    <a:bodyPr/>
                    <a:lstStyle/>
                    <a:p>
                      <a:pPr algn="ctr"/>
                      <a:r>
                        <a:rPr lang="tr-TR" sz="1800" b="1" dirty="0" smtClean="0">
                          <a:latin typeface="Times New Roman" pitchFamily="18" charset="0"/>
                          <a:ea typeface="Verdana" pitchFamily="34" charset="0"/>
                          <a:cs typeface="Times New Roman" pitchFamily="18" charset="0"/>
                        </a:rPr>
                        <a:t>TOPLAM</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b="1" dirty="0" smtClean="0">
                          <a:latin typeface="Times New Roman" pitchFamily="18" charset="0"/>
                          <a:ea typeface="Verdana" pitchFamily="34" charset="0"/>
                          <a:cs typeface="Times New Roman" pitchFamily="18" charset="0"/>
                        </a:rPr>
                        <a:t>1</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b="1" dirty="0" smtClean="0">
                          <a:latin typeface="Times New Roman" pitchFamily="18" charset="0"/>
                          <a:ea typeface="Verdana" pitchFamily="34" charset="0"/>
                          <a:cs typeface="Times New Roman" pitchFamily="18" charset="0"/>
                        </a:rPr>
                        <a:t>3</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tr-TR" sz="1800" b="1" dirty="0" smtClean="0">
                          <a:latin typeface="Times New Roman" pitchFamily="18" charset="0"/>
                          <a:ea typeface="Verdana" pitchFamily="34" charset="0"/>
                          <a:cs typeface="Times New Roman" pitchFamily="18" charset="0"/>
                        </a:rPr>
                        <a:t>4</a:t>
                      </a:r>
                      <a:endParaRPr lang="tr-TR" sz="1800" b="1" dirty="0">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
        <p:nvSpPr>
          <p:cNvPr id="8" name="1 Başlık"/>
          <p:cNvSpPr txBox="1">
            <a:spLocks/>
          </p:cNvSpPr>
          <p:nvPr/>
        </p:nvSpPr>
        <p:spPr>
          <a:xfrm>
            <a:off x="0" y="2143116"/>
            <a:ext cx="12190413" cy="742901"/>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a:ln w="11430"/>
              <a:latin typeface="Times New Roman" pitchFamily="18" charset="0"/>
              <a:ea typeface="+mj-ea"/>
              <a:cs typeface="Times New Roman" pitchFamily="18" charset="0"/>
            </a:endParaRPr>
          </a:p>
          <a:p>
            <a:pPr algn="ctr" defTabSz="1088502" fontAlgn="auto">
              <a:spcBef>
                <a:spcPts val="0"/>
              </a:spcBef>
              <a:spcAft>
                <a:spcPts val="0"/>
              </a:spcAft>
              <a:defRPr/>
            </a:pPr>
            <a:r>
              <a:rPr lang="tr-TR" sz="2800" b="1" dirty="0" smtClean="0">
                <a:ln w="11430"/>
                <a:latin typeface="Times New Roman" pitchFamily="18" charset="0"/>
                <a:ea typeface="+mj-ea"/>
                <a:cs typeface="Times New Roman" pitchFamily="18" charset="0"/>
              </a:rPr>
              <a:t>İlçemizdeki Beslenme </a:t>
            </a:r>
            <a:r>
              <a:rPr lang="tr-TR" sz="2800" b="1" dirty="0">
                <a:ln w="11430"/>
                <a:latin typeface="Times New Roman" pitchFamily="18" charset="0"/>
                <a:ea typeface="+mj-ea"/>
                <a:cs typeface="Times New Roman" pitchFamily="18" charset="0"/>
              </a:rPr>
              <a:t>Dostu Okullar </a:t>
            </a:r>
          </a:p>
          <a:p>
            <a:pPr algn="ctr" defTabSz="1088502" fontAlgn="auto">
              <a:spcBef>
                <a:spcPts val="0"/>
              </a:spcBef>
              <a:spcAft>
                <a:spcPts val="0"/>
              </a:spcAft>
              <a:defRPr/>
            </a:pPr>
            <a:endParaRPr lang="tr-TR" sz="3600" b="1" dirty="0">
              <a:ln w="1143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4" name="3 Dikdörtgen"/>
          <p:cNvSpPr/>
          <p:nvPr/>
        </p:nvSpPr>
        <p:spPr>
          <a:xfrm>
            <a:off x="0" y="1428736"/>
            <a:ext cx="12190413" cy="923330"/>
          </a:xfrm>
          <a:prstGeom prst="rect">
            <a:avLst/>
          </a:prstGeom>
        </p:spPr>
        <p:txBody>
          <a:bodyPr wrap="square">
            <a:spAutoFit/>
          </a:bodyPr>
          <a:lstStyle/>
          <a:p>
            <a:pPr algn="ctr"/>
            <a:r>
              <a:rPr lang="tr-TR" sz="5400" b="1" dirty="0" smtClean="0">
                <a:solidFill>
                  <a:srgbClr val="C00000"/>
                </a:solidFill>
                <a:latin typeface="+mn-lt"/>
              </a:rPr>
              <a:t>Okul Çağı Çocuklarının Aşılamaları</a:t>
            </a:r>
          </a:p>
        </p:txBody>
      </p:sp>
      <p:pic>
        <p:nvPicPr>
          <p:cNvPr id="118786" name="Picture 2" descr="okul aşısı ile ilgili görsel sonucu"/>
          <p:cNvPicPr>
            <a:picLocks noChangeAspect="1" noChangeArrowheads="1"/>
          </p:cNvPicPr>
          <p:nvPr/>
        </p:nvPicPr>
        <p:blipFill>
          <a:blip r:embed="rId3" cstate="print"/>
          <a:srcRect/>
          <a:stretch>
            <a:fillRect/>
          </a:stretch>
        </p:blipFill>
        <p:spPr bwMode="auto">
          <a:xfrm>
            <a:off x="6380958" y="3071810"/>
            <a:ext cx="5214974" cy="3449539"/>
          </a:xfrm>
          <a:prstGeom prst="rect">
            <a:avLst/>
          </a:prstGeom>
          <a:ln>
            <a:noFill/>
          </a:ln>
          <a:effectLst>
            <a:outerShdw blurRad="292100" dist="139700" dir="2700000" algn="tl" rotWithShape="0">
              <a:srgbClr val="333333">
                <a:alpha val="65000"/>
              </a:srgbClr>
            </a:outerShdw>
          </a:effectLst>
        </p:spPr>
      </p:pic>
      <p:pic>
        <p:nvPicPr>
          <p:cNvPr id="26626" name="Picture 2" descr="okul çağı çocuk aşısı ile ilgili görsel sonucu">
            <a:hlinkClick r:id="rId4"/>
          </p:cNvPr>
          <p:cNvPicPr>
            <a:picLocks noChangeAspect="1" noChangeArrowheads="1"/>
          </p:cNvPicPr>
          <p:nvPr/>
        </p:nvPicPr>
        <p:blipFill>
          <a:blip r:embed="rId5"/>
          <a:srcRect/>
          <a:stretch>
            <a:fillRect/>
          </a:stretch>
        </p:blipFill>
        <p:spPr bwMode="auto">
          <a:xfrm>
            <a:off x="594480" y="3071810"/>
            <a:ext cx="5238744" cy="3487039"/>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1785926"/>
            <a:ext cx="10540717" cy="4042453"/>
          </a:xfrm>
          <a:prstGeom prst="rect">
            <a:avLst/>
          </a:prstGeom>
        </p:spPr>
        <p:txBody>
          <a:bodyPr wrap="square">
            <a:spAutoFit/>
          </a:bodyPr>
          <a:lstStyle/>
          <a:p>
            <a:pPr algn="just">
              <a:lnSpc>
                <a:spcPct val="120000"/>
              </a:lnSpc>
              <a:buFont typeface="Wingdings" pitchFamily="2" charset="2"/>
              <a:buChar char="Ø"/>
            </a:pPr>
            <a:r>
              <a:rPr lang="tr-TR" sz="2400" dirty="0" smtClean="0">
                <a:latin typeface="Times New Roman" pitchFamily="18" charset="0"/>
                <a:cs typeface="Times New Roman" pitchFamily="18" charset="0"/>
              </a:rPr>
              <a:t> Bağışıklama hizmetleri, aşıyla korunabilir hastalıkların, buna bağlı sakatlık ve ölümlerin önlenmesi açısından çocuklara yönelik en önemli toplum sağlığı müdaheleleri arasında yer almaktadır.</a:t>
            </a:r>
          </a:p>
          <a:p>
            <a:pPr algn="just">
              <a:lnSpc>
                <a:spcPct val="120000"/>
              </a:lnSpc>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cs typeface="Times New Roman" pitchFamily="18" charset="0"/>
              </a:rPr>
              <a:t> Bakanlığımız tarafından yürütülen Genişletilmiş Bağışıklama Programı Kapsamında Boğmaca, Difteri, Tetanoz, Kızamık, Kabakulak, Tüberküloz, Çocuk Felci, Hepatit A, Hepatit B, Suçiçeği, Hemofilus, influenza tip b ye bağlı hastalıklar ile </a:t>
            </a:r>
            <a:r>
              <a:rPr lang="tr-TR" sz="2400" dirty="0" err="1" smtClean="0">
                <a:latin typeface="Times New Roman" pitchFamily="18" charset="0"/>
                <a:cs typeface="Times New Roman" pitchFamily="18" charset="0"/>
              </a:rPr>
              <a:t>Streptokokus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pnömonia’ya</a:t>
            </a:r>
            <a:r>
              <a:rPr lang="tr-TR" sz="2400" dirty="0" smtClean="0">
                <a:latin typeface="Times New Roman" pitchFamily="18" charset="0"/>
                <a:cs typeface="Times New Roman" pitchFamily="18" charset="0"/>
              </a:rPr>
              <a:t> bağlı invaziv pnömokokal hastalıklara karşı aşı uygulanmaktadır. </a:t>
            </a:r>
            <a:endParaRPr lang="tr-TR" sz="2400" dirty="0">
              <a:latin typeface="Times New Roman" pitchFamily="18" charset="0"/>
              <a:cs typeface="Times New Roman" pitchFamily="18" charset="0"/>
            </a:endParaRPr>
          </a:p>
        </p:txBody>
      </p:sp>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Çocuklarının Aşılamaları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65984" y="2000240"/>
            <a:ext cx="9358377" cy="3970318"/>
          </a:xfrm>
          <a:prstGeom prst="rect">
            <a:avLst/>
          </a:prstGeom>
          <a:noFill/>
        </p:spPr>
        <p:txBody>
          <a:bodyPr wrap="square" rtlCol="0">
            <a:spAutoFit/>
          </a:bodyPr>
          <a:lstStyle/>
          <a:p>
            <a:pPr marL="457200" indent="-457200" algn="ctr">
              <a:lnSpc>
                <a:spcPct val="150000"/>
              </a:lnSpc>
            </a:pPr>
            <a:r>
              <a:rPr lang="tr-TR" sz="2400" b="1" dirty="0" smtClean="0">
                <a:solidFill>
                  <a:srgbClr val="C00000"/>
                </a:solidFill>
                <a:latin typeface="Times New Roman" pitchFamily="18" charset="0"/>
                <a:cs typeface="Times New Roman" pitchFamily="18" charset="0"/>
              </a:rPr>
              <a:t>2017 - 2018 Yılı Eğitim Öğretim Döneminde ;</a:t>
            </a:r>
          </a:p>
          <a:p>
            <a:pPr marL="457200" indent="-457200" algn="just">
              <a:lnSpc>
                <a:spcPct val="150000"/>
              </a:lnSpc>
            </a:pPr>
            <a:endParaRPr lang="tr-TR" sz="2400" b="1" dirty="0" smtClean="0">
              <a:solidFill>
                <a:srgbClr val="C00000"/>
              </a:solidFill>
              <a:latin typeface="Times New Roman" pitchFamily="18" charset="0"/>
              <a:cs typeface="Times New Roman" pitchFamily="18" charset="0"/>
            </a:endParaRPr>
          </a:p>
          <a:p>
            <a:pPr algn="just">
              <a:lnSpc>
                <a:spcPct val="150000"/>
              </a:lnSpc>
              <a:buFont typeface="Wingdings" pitchFamily="2" charset="2"/>
              <a:buChar char="Ø"/>
            </a:pPr>
            <a:r>
              <a:rPr lang="tr-TR" sz="2400" dirty="0" smtClean="0">
                <a:solidFill>
                  <a:srgbClr val="002060"/>
                </a:solidFill>
                <a:latin typeface="Times New Roman" pitchFamily="18" charset="0"/>
                <a:cs typeface="Times New Roman" pitchFamily="18" charset="0"/>
              </a:rPr>
              <a:t> İlköğretim 1. sınıfta öğrenim gören öğrencilere</a:t>
            </a:r>
          </a:p>
          <a:p>
            <a:pPr algn="just">
              <a:lnSpc>
                <a:spcPct val="150000"/>
              </a:lnSpc>
            </a:pPr>
            <a:r>
              <a:rPr lang="tr-TR" sz="2400" dirty="0" smtClean="0">
                <a:latin typeface="Times New Roman" pitchFamily="18" charset="0"/>
                <a:cs typeface="Times New Roman" pitchFamily="18" charset="0"/>
              </a:rPr>
              <a:t>    DaBT-İPA (Difteri+Boğmaca+Tetanoz+Çocuk Felci/Dörtlü Karma) ve KKK (Kızamık+Kızamıkçık+Kabakulak) aşıları, </a:t>
            </a:r>
          </a:p>
          <a:p>
            <a:pPr algn="just">
              <a:lnSpc>
                <a:spcPct val="150000"/>
              </a:lnSpc>
              <a:buFont typeface="Wingdings" pitchFamily="2" charset="2"/>
              <a:buChar char="Ø"/>
            </a:pPr>
            <a:r>
              <a:rPr lang="tr-TR" sz="2400" dirty="0" smtClean="0">
                <a:solidFill>
                  <a:srgbClr val="002060"/>
                </a:solidFill>
                <a:latin typeface="Times New Roman" pitchFamily="18" charset="0"/>
                <a:cs typeface="Times New Roman" pitchFamily="18" charset="0"/>
              </a:rPr>
              <a:t> Ortaokul 4. sınıfta (8. Sınıfta) öğrenim gören öğrencilere ise </a:t>
            </a:r>
          </a:p>
          <a:p>
            <a:pPr algn="just">
              <a:lnSpc>
                <a:spcPct val="150000"/>
              </a:lnSpc>
            </a:pPr>
            <a:r>
              <a:rPr lang="tr-TR" sz="2400" dirty="0" smtClean="0">
                <a:latin typeface="Times New Roman" pitchFamily="18" charset="0"/>
                <a:cs typeface="Times New Roman" pitchFamily="18" charset="0"/>
              </a:rPr>
              <a:t>     Td (Tetanoz+Difteri) aşısı uygulanmıştır. </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Çocuklarının Aşılamaları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08794" y="1428736"/>
            <a:ext cx="10402399" cy="4561249"/>
          </a:xfrm>
          <a:prstGeom prst="rect">
            <a:avLst/>
          </a:prstGeom>
          <a:noFill/>
        </p:spPr>
        <p:txBody>
          <a:bodyPr wrap="square" rtlCol="0">
            <a:spAutoFit/>
          </a:bodyPr>
          <a:lstStyle/>
          <a:p>
            <a:pPr algn="just">
              <a:lnSpc>
                <a:spcPct val="120000"/>
              </a:lnSpc>
              <a:buFont typeface="Wingdings" pitchFamily="2" charset="2"/>
              <a:buChar char="Ø"/>
            </a:pPr>
            <a:r>
              <a:rPr lang="tr-TR" sz="2200" dirty="0" smtClean="0">
                <a:latin typeface="Times New Roman" pitchFamily="18" charset="0"/>
                <a:cs typeface="Times New Roman" pitchFamily="18" charset="0"/>
              </a:rPr>
              <a:t> Aşı uygulaması konusunda okullarda görevli öğretmenlere yönelik bilgilendirme toplantıları düzenlenmesi sağlanacaktır. </a:t>
            </a:r>
          </a:p>
          <a:p>
            <a:pPr>
              <a:lnSpc>
                <a:spcPct val="120000"/>
              </a:lnSpc>
              <a:buFont typeface="Wingdings" pitchFamily="2" charset="2"/>
              <a:buChar char="Ø"/>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Mevzuatımıza göre aşı uygulamalarından önce bilgilendirmenin yazılı veya sözlü olarak yapılması zorunlu olup, onamın alınması </a:t>
            </a:r>
            <a:r>
              <a:rPr lang="tr-TR" sz="2200" b="1" dirty="0" smtClean="0">
                <a:latin typeface="Times New Roman" pitchFamily="18" charset="0"/>
                <a:cs typeface="Times New Roman" pitchFamily="18" charset="0"/>
              </a:rPr>
              <a:t>zorunlu değildir. </a:t>
            </a:r>
          </a:p>
          <a:p>
            <a:pPr>
              <a:lnSpc>
                <a:spcPct val="120000"/>
              </a:lnSpc>
              <a:buFont typeface="Wingdings" pitchFamily="2" charset="2"/>
              <a:buChar char="Ø"/>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Velinin uygulamayı reddi halinde, bu durumun aşı uygulamasına dair yazılı belge kayda alınması gerekmektedir. </a:t>
            </a:r>
          </a:p>
          <a:p>
            <a:pPr>
              <a:lnSpc>
                <a:spcPct val="120000"/>
              </a:lnSpc>
              <a:buFont typeface="Wingdings" pitchFamily="2" charset="2"/>
              <a:buChar char="Ø"/>
            </a:pPr>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b="1" dirty="0" smtClean="0">
                <a:latin typeface="Times New Roman" pitchFamily="18" charset="0"/>
                <a:cs typeface="Times New Roman" pitchFamily="18" charset="0"/>
              </a:rPr>
              <a:t>Okul Çağı Aşılaması Veli Bilgi Notu’</a:t>
            </a:r>
            <a:r>
              <a:rPr lang="tr-TR" sz="2200" dirty="0" smtClean="0">
                <a:latin typeface="Times New Roman" pitchFamily="18" charset="0"/>
                <a:cs typeface="Times New Roman" pitchFamily="18" charset="0"/>
              </a:rPr>
              <a:t>nun</a:t>
            </a:r>
            <a:r>
              <a:rPr lang="tr-TR" sz="2200" b="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İlçe</a:t>
            </a:r>
            <a:r>
              <a:rPr lang="tr-TR" sz="2200" b="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Milli Eğitim Müdürlüğü/Okul  Müdürlükleri  aracılığı ile velilere ulaştırılması sağlanacaktır. </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Çocuklarının Aşılamaları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80232" y="1071546"/>
            <a:ext cx="10429949" cy="5410712"/>
          </a:xfrm>
          <a:prstGeom prst="rect">
            <a:avLst/>
          </a:prstGeom>
        </p:spPr>
        <p:txBody>
          <a:bodyPr wrap="square">
            <a:spAutoFit/>
          </a:bodyPr>
          <a:lstStyle/>
          <a:p>
            <a:pPr algn="just">
              <a:lnSpc>
                <a:spcPct val="120000"/>
              </a:lnSpc>
              <a:buFont typeface="Wingdings" pitchFamily="2" charset="2"/>
              <a:buChar char="Ø"/>
            </a:pP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Veli tarafından aşı uygulamasının reddi halinde; </a:t>
            </a:r>
            <a:r>
              <a:rPr lang="tr-TR" sz="2400" dirty="0" smtClean="0">
                <a:latin typeface="Times New Roman" pitchFamily="18" charset="0"/>
                <a:cs typeface="Times New Roman" pitchFamily="18" charset="0"/>
              </a:rPr>
              <a:t>söz konusu durumun, çocuğun kayıtlı olduğu aile hekimine bildirilmesi ve aile hekimi aracılığıyla aşının yararları, uygulanmaması durumunda sonuçları, aşıların içeriği, güvenliği konularında veliye yüz yüze eğitim verilmesi sağlanmalıdır.</a:t>
            </a:r>
          </a:p>
          <a:p>
            <a:pPr algn="just">
              <a:lnSpc>
                <a:spcPct val="120000"/>
              </a:lnSpc>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cs typeface="Times New Roman" pitchFamily="18" charset="0"/>
              </a:rPr>
              <a:t> Buna rağmen aşı uygulamasına izin verilmemesi durumunda aile hekimlerinde bulunan </a:t>
            </a:r>
            <a:r>
              <a:rPr lang="tr-TR" sz="2400" b="1" dirty="0" smtClean="0">
                <a:latin typeface="Times New Roman" pitchFamily="18" charset="0"/>
                <a:cs typeface="Times New Roman" pitchFamily="18" charset="0"/>
              </a:rPr>
              <a:t>İzlem/Aşı Durumu Bilgilendirme Onam Formu’nun </a:t>
            </a:r>
            <a:r>
              <a:rPr lang="tr-TR" sz="2400" dirty="0" smtClean="0">
                <a:latin typeface="Times New Roman" pitchFamily="18" charset="0"/>
                <a:cs typeface="Times New Roman" pitchFamily="18" charset="0"/>
              </a:rPr>
              <a:t>doldurulması ve formun aile hekimliği biriminde saklanması gerekmektedir.</a:t>
            </a:r>
          </a:p>
          <a:p>
            <a:pPr algn="just">
              <a:lnSpc>
                <a:spcPct val="120000"/>
              </a:lnSpc>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cs typeface="Times New Roman" pitchFamily="18" charset="0"/>
              </a:rPr>
              <a:t> Okula giden aşı ekipleri okulda bulunmayan çocukların listesini ilgili aile hekimlerine ulaştıracak ve aile hekimleri tarafından bu çocuklara ulaşılarak aşıları tamamlanacak ve İlçe Sağlık Müdürlüğüne bildirilecektir. </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Çocuklarının Aşılamaları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Çağı Çocuklarının Aşılamaları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graphicFrame>
        <p:nvGraphicFramePr>
          <p:cNvPr id="5" name="Tablo 4"/>
          <p:cNvGraphicFramePr>
            <a:graphicFrameLocks noGrp="1"/>
          </p:cNvGraphicFramePr>
          <p:nvPr/>
        </p:nvGraphicFramePr>
        <p:xfrm>
          <a:off x="1023108" y="1428736"/>
          <a:ext cx="10369150" cy="4000527"/>
        </p:xfrm>
        <a:graphic>
          <a:graphicData uri="http://schemas.openxmlformats.org/drawingml/2006/table">
            <a:tbl>
              <a:tblPr firstRow="1" bandRow="1">
                <a:tableStyleId>{5C22544A-7EE6-4342-B048-85BDC9FD1C3A}</a:tableStyleId>
              </a:tblPr>
              <a:tblGrid>
                <a:gridCol w="2448271"/>
                <a:gridCol w="2640293"/>
                <a:gridCol w="2640293"/>
                <a:gridCol w="2640293"/>
              </a:tblGrid>
              <a:tr h="449697">
                <a:tc gridSpan="4">
                  <a:txBody>
                    <a:bodyPr/>
                    <a:lstStyle/>
                    <a:p>
                      <a:pPr marL="0" algn="ctr" defTabSz="1072870" rtl="0" eaLnBrk="1"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Okul Aşı Uygulamaları</a:t>
                      </a:r>
                      <a:endParaRPr lang="tr-TR" sz="1600" b="1" dirty="0">
                        <a:solidFill>
                          <a:schemeClr val="tx1">
                            <a:lumMod val="95000"/>
                            <a:lumOff val="5000"/>
                          </a:schemeClr>
                        </a:solidFill>
                        <a:latin typeface="Times New Roman" pitchFamily="18" charset="0"/>
                        <a:ea typeface="Verdana" pitchFamily="34" charset="0"/>
                        <a:cs typeface="Times New Roman" pitchFamily="18" charset="0"/>
                      </a:endParaRPr>
                    </a:p>
                  </a:txBody>
                  <a:tcPr marL="121909" marR="121909"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tr-TR" sz="1800" b="1" dirty="0">
                        <a:solidFill>
                          <a:schemeClr val="tx1">
                            <a:lumMod val="95000"/>
                            <a:lumOff val="5000"/>
                          </a:schemeClr>
                        </a:solidFill>
                        <a:latin typeface="+mn-lt"/>
                        <a:ea typeface="Verdana" pitchFamily="34" charset="0"/>
                        <a:cs typeface="Verdana" pitchFamily="34" charset="0"/>
                      </a:endParaRPr>
                    </a:p>
                  </a:txBody>
                  <a:tcPr marL="121910" marR="121910"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tr-TR" sz="1800" b="1" dirty="0">
                        <a:solidFill>
                          <a:schemeClr val="tx1">
                            <a:lumMod val="95000"/>
                            <a:lumOff val="5000"/>
                          </a:schemeClr>
                        </a:solidFill>
                        <a:latin typeface="+mn-lt"/>
                        <a:ea typeface="Verdana" pitchFamily="34" charset="0"/>
                        <a:cs typeface="Verdana" pitchFamily="34" charset="0"/>
                      </a:endParaRPr>
                    </a:p>
                  </a:txBody>
                  <a:tcPr marL="121910" marR="121910"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tr-TR" sz="1800" b="1" dirty="0">
                        <a:solidFill>
                          <a:schemeClr val="tx1">
                            <a:lumMod val="95000"/>
                            <a:lumOff val="5000"/>
                          </a:schemeClr>
                        </a:solidFill>
                        <a:latin typeface="+mn-lt"/>
                        <a:ea typeface="Verdana" pitchFamily="34" charset="0"/>
                        <a:cs typeface="Verdana" pitchFamily="34" charset="0"/>
                      </a:endParaRPr>
                    </a:p>
                  </a:txBody>
                  <a:tcPr marL="121910" marR="121910" marT="45719" marB="45719"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979062">
                <a:tc>
                  <a:txBody>
                    <a:bodyPr/>
                    <a:lstStyle/>
                    <a:p>
                      <a:pPr marL="144000" algn="l"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Aşının Adı</a:t>
                      </a: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Aşı Yapılması Gereken Öğrenci </a:t>
                      </a:r>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Sayısı</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Aşı Yapılan Öğrenci </a:t>
                      </a:r>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Sayısı</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Aşı Yapılan </a:t>
                      </a:r>
                      <a:endPar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endParaRPr>
                    </a:p>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Öğrenci Yüzdesi</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7256">
                <a:tc>
                  <a:txBody>
                    <a:bodyPr/>
                    <a:lstStyle/>
                    <a:p>
                      <a:pPr marL="144000" algn="l"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DaBT-IPA </a:t>
                      </a:r>
                      <a:endPar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endParaRPr>
                    </a:p>
                    <a:p>
                      <a:pPr marL="144000" algn="l"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a:t>
                      </a:r>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İlkokul, 1. Sınıf)</a:t>
                      </a: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586</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586</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100</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857256">
                <a:tc>
                  <a:txBody>
                    <a:bodyPr/>
                    <a:lstStyle/>
                    <a:p>
                      <a:pPr marL="144000" algn="l" defTabSz="1072870" rtl="0" eaLnBrk="1" fontAlgn="b" latinLnBrk="0" hangingPunct="1"/>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KKK </a:t>
                      </a:r>
                      <a:endPar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endParaRPr>
                    </a:p>
                    <a:p>
                      <a:pPr marL="144000" algn="l"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a:t>
                      </a:r>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İlkokul, 1.sınıf)</a:t>
                      </a: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586</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478</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81,6</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7256">
                <a:tc>
                  <a:txBody>
                    <a:bodyPr/>
                    <a:lstStyle/>
                    <a:p>
                      <a:pPr marL="144000" algn="l"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Td (</a:t>
                      </a:r>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Tetanoz,Difteri</a:t>
                      </a:r>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a:t>
                      </a:r>
                    </a:p>
                    <a:p>
                      <a:pPr marL="144000" algn="l"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a:t>
                      </a:r>
                      <a:r>
                        <a:rPr lang="tr-TR" sz="1600" b="1" kern="1200" dirty="0">
                          <a:solidFill>
                            <a:schemeClr val="tx1">
                              <a:lumMod val="95000"/>
                              <a:lumOff val="5000"/>
                            </a:schemeClr>
                          </a:solidFill>
                          <a:latin typeface="Times New Roman" pitchFamily="18" charset="0"/>
                          <a:ea typeface="Verdana" pitchFamily="34" charset="0"/>
                          <a:cs typeface="Times New Roman" pitchFamily="18" charset="0"/>
                        </a:rPr>
                        <a:t>Ortaokul 8. sınıf)</a:t>
                      </a: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584</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584</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1072870" rtl="0" eaLnBrk="1" fontAlgn="b" latinLnBrk="0" hangingPunct="1"/>
                      <a:r>
                        <a:rPr lang="tr-TR" sz="1600" b="1" kern="1200" dirty="0" smtClean="0">
                          <a:solidFill>
                            <a:schemeClr val="tx1">
                              <a:lumMod val="95000"/>
                              <a:lumOff val="5000"/>
                            </a:schemeClr>
                          </a:solidFill>
                          <a:latin typeface="Times New Roman" pitchFamily="18" charset="0"/>
                          <a:ea typeface="Verdana" pitchFamily="34" charset="0"/>
                          <a:cs typeface="Times New Roman" pitchFamily="18" charset="0"/>
                        </a:rPr>
                        <a:t>100</a:t>
                      </a:r>
                      <a:endParaRPr lang="tr-TR" sz="1600" b="1" kern="1200" dirty="0">
                        <a:solidFill>
                          <a:schemeClr val="tx1">
                            <a:lumMod val="95000"/>
                            <a:lumOff val="5000"/>
                          </a:schemeClr>
                        </a:solidFill>
                        <a:latin typeface="Times New Roman" pitchFamily="18" charset="0"/>
                        <a:ea typeface="Verdana" pitchFamily="34" charset="0"/>
                        <a:cs typeface="Times New Roman" pitchFamily="18" charset="0"/>
                      </a:endParaRPr>
                    </a:p>
                  </a:txBody>
                  <a:tcPr marL="9030" marR="9030" marT="903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4" name="3 Metin kutusu"/>
          <p:cNvSpPr txBox="1"/>
          <p:nvPr/>
        </p:nvSpPr>
        <p:spPr>
          <a:xfrm>
            <a:off x="1094545" y="5643580"/>
            <a:ext cx="10429949" cy="584775"/>
          </a:xfrm>
          <a:prstGeom prst="rect">
            <a:avLst/>
          </a:prstGeom>
          <a:noFill/>
        </p:spPr>
        <p:txBody>
          <a:bodyPr wrap="square" rtlCol="0">
            <a:spAutoFit/>
          </a:bodyPr>
          <a:lstStyle/>
          <a:p>
            <a:r>
              <a:rPr lang="tr-TR" sz="1600" b="1" dirty="0" smtClean="0">
                <a:latin typeface="Times New Roman" pitchFamily="18" charset="0"/>
                <a:cs typeface="Times New Roman" pitchFamily="18" charset="0"/>
              </a:rPr>
              <a:t>Not: </a:t>
            </a:r>
            <a:r>
              <a:rPr lang="tr-TR" sz="1600" dirty="0" smtClean="0">
                <a:latin typeface="Times New Roman" pitchFamily="18" charset="0"/>
                <a:cs typeface="Times New Roman" pitchFamily="18" charset="0"/>
              </a:rPr>
              <a:t>Okullarda  aşılama öncesinde gerekli hazırlıkların  okul yönetimlerince yeterince yapılmaması nedeniyle hedef öğrencilerin tamamına ulaşmakta  problemler  yaşanmaktadır.</a:t>
            </a:r>
            <a:endParaRPr lang="tr-TR" sz="1600"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737357" y="1074556"/>
            <a:ext cx="10930014" cy="5173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30000"/>
              </a:lnSpc>
              <a:spcBef>
                <a:spcPct val="0"/>
              </a:spcBef>
              <a:spcAft>
                <a:spcPct val="0"/>
              </a:spcAft>
              <a:buClrTx/>
              <a:buSzTx/>
              <a:buFont typeface="Wingdings" pitchFamily="2" charset="2"/>
              <a:buChar char="ü"/>
              <a:tabLst/>
            </a:pPr>
            <a:r>
              <a:rPr kumimoji="0" lang="tr-TR" sz="26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 Sağlığı izleme ve değerlendirme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çalışmalarını yürütmek için;</a:t>
            </a:r>
          </a:p>
          <a:p>
            <a:pPr marL="360000" marR="0" lvl="0" algn="just" defTabSz="914400" rtl="0" eaLnBrk="1" fontAlgn="base" latinLnBrk="0" hangingPunct="1">
              <a:lnSpc>
                <a:spcPct val="130000"/>
              </a:lnSpc>
              <a:spcBef>
                <a:spcPct val="0"/>
              </a:spcBef>
              <a:spcAft>
                <a:spcPct val="0"/>
              </a:spcAft>
              <a:buSzPct val="92000"/>
              <a:buFont typeface="Wingdings" pitchFamily="2" charset="2"/>
              <a:buChar char="Ø"/>
              <a:tabLst/>
            </a:pPr>
            <a:r>
              <a:rPr lang="tr-TR" sz="2600" dirty="0" smtClean="0">
                <a:latin typeface="Times New Roman" pitchFamily="18" charset="0"/>
                <a:ea typeface="Times New Roman" pitchFamily="18" charset="0"/>
                <a:cs typeface="Times New Roman" pitchFamily="18" charset="0"/>
              </a:rPr>
              <a:t>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İlçe Millî Eğitim Müdürlüğünden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(iki)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kişi</a:t>
            </a:r>
          </a:p>
          <a:p>
            <a:pPr marL="360000" marR="0" lvl="0" algn="just" defTabSz="914400" rtl="0" eaLnBrk="1" fontAlgn="base" latinLnBrk="0" hangingPunct="1">
              <a:lnSpc>
                <a:spcPct val="130000"/>
              </a:lnSpc>
              <a:spcBef>
                <a:spcPct val="0"/>
              </a:spcBef>
              <a:spcAft>
                <a:spcPct val="0"/>
              </a:spcAft>
              <a:buSzPct val="92000"/>
              <a:buFont typeface="Wingdings" pitchFamily="2" charset="2"/>
              <a:buChar char="Ø"/>
              <a:tabLst/>
            </a:pP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Toplum Sağlığı Merkezinden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(iki)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kişi olmak üzere </a:t>
            </a:r>
          </a:p>
          <a:p>
            <a:pPr marR="0" lvl="0" algn="just" defTabSz="914400" rtl="0" eaLnBrk="1" fontAlgn="base" latinLnBrk="0" hangingPunct="1">
              <a:lnSpc>
                <a:spcPct val="130000"/>
              </a:lnSpc>
              <a:spcBef>
                <a:spcPct val="0"/>
              </a:spcBef>
              <a:spcAft>
                <a:spcPct val="0"/>
              </a:spcAft>
              <a:buClr>
                <a:schemeClr val="tx2"/>
              </a:buClr>
              <a:buSzPct val="92000"/>
              <a:tabLst/>
            </a:pP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2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(dört) </a:t>
            </a:r>
            <a:r>
              <a:rPr kumimoji="0" lang="tr-TR" sz="2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kişiden</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oluşan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 Değerlendirme Ekipleri’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oluşturulmuştur.</a:t>
            </a:r>
            <a:endParaRPr lang="tr-TR" sz="2600" dirty="0" smtClean="0">
              <a:latin typeface="Times New Roman" pitchFamily="18" charset="0"/>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Clr>
                <a:schemeClr val="tx2"/>
              </a:buClr>
              <a:buSzPct val="92000"/>
              <a:tabLst/>
            </a:pPr>
            <a:endParaRPr kumimoji="0" lang="tr-TR"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SzPct val="92000"/>
              <a:buFont typeface="Wingdings" pitchFamily="2" charset="2"/>
              <a:buChar char="ü"/>
              <a:tabLst/>
            </a:pPr>
            <a:r>
              <a:rPr lang="tr-TR" sz="2600" dirty="0" smtClean="0">
                <a:latin typeface="Times New Roman" pitchFamily="18" charset="0"/>
                <a:ea typeface="Verdana" pitchFamily="34" charset="0"/>
                <a:cs typeface="Times New Roman" pitchFamily="18" charset="0"/>
              </a:rPr>
              <a:t> İlçelerde değerlendirilmesi gereken okul ve personel sayıları dikkate alınarak birden fazla değerlendirme ekibi oluşturulabilir</a:t>
            </a:r>
            <a:endPar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just" defTabSz="914400" rtl="0" eaLnBrk="1" fontAlgn="base" latinLnBrk="0" hangingPunct="1">
              <a:lnSpc>
                <a:spcPct val="130000"/>
              </a:lnSpc>
              <a:spcBef>
                <a:spcPct val="0"/>
              </a:spcBef>
              <a:spcAft>
                <a:spcPct val="0"/>
              </a:spcAft>
              <a:buClr>
                <a:schemeClr val="tx2"/>
              </a:buClr>
              <a:buSzPct val="92000"/>
              <a:tabLst/>
            </a:pPr>
            <a:endParaRPr kumimoji="0" lang="tr-TR"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a:lnSpc>
                <a:spcPct val="130000"/>
              </a:lnSpc>
              <a:buSzPct val="92000"/>
              <a:buFont typeface="Wingdings" pitchFamily="2" charset="2"/>
              <a:buChar char="ü"/>
            </a:pP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tr-TR" sz="2600" dirty="0" smtClean="0">
                <a:latin typeface="Times New Roman" pitchFamily="18" charset="0"/>
                <a:ea typeface="Times New Roman" pitchFamily="18" charset="0"/>
                <a:cs typeface="Times New Roman" pitchFamily="18" charset="0"/>
              </a:rPr>
              <a:t>Okul Değerlendirme Ekipleri </a:t>
            </a:r>
            <a:r>
              <a:rPr kumimoji="0" lang="tr-TR"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Okulda Sağlığın Korunması ve Geliştirilmesi Programı Uygulama kılavuzu </a:t>
            </a:r>
            <a:r>
              <a:rPr kumimoji="0" lang="tr-TR"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ekinde yer alan formları kullanarak okullarda değerlendirme yapacaktır. </a:t>
            </a:r>
          </a:p>
        </p:txBody>
      </p:sp>
      <p:sp>
        <p:nvSpPr>
          <p:cNvPr id="8"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Okul Değerlendirme</a:t>
            </a:r>
            <a:r>
              <a:rPr kumimoji="0" lang="tr-TR" sz="3200" b="1" i="0" u="none" strike="noStrike" kern="1200" cap="none" spc="0" normalizeH="0" noProof="0" dirty="0" smtClean="0">
                <a:ln w="11430"/>
                <a:solidFill>
                  <a:schemeClr val="bg1"/>
                </a:solidFill>
                <a:effectLst/>
                <a:uLnTx/>
                <a:uFillTx/>
                <a:latin typeface="Times New Roman" pitchFamily="18" charset="0"/>
                <a:ea typeface="+mj-ea"/>
                <a:cs typeface="Times New Roman" pitchFamily="18" charset="0"/>
              </a:rPr>
              <a:t> Ekipleri</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cer\Desktop\Adsız.png"/>
          <p:cNvPicPr>
            <a:picLocks noChangeAspect="1" noChangeArrowheads="1"/>
          </p:cNvPicPr>
          <p:nvPr/>
        </p:nvPicPr>
        <p:blipFill>
          <a:blip r:embed="rId2" cstate="print"/>
          <a:srcRect/>
          <a:stretch>
            <a:fillRect/>
          </a:stretch>
        </p:blipFill>
        <p:spPr bwMode="auto">
          <a:xfrm>
            <a:off x="0" y="-171450"/>
            <a:ext cx="12190413" cy="7029450"/>
          </a:xfrm>
          <a:prstGeom prst="rect">
            <a:avLst/>
          </a:prstGeom>
          <a:noFill/>
          <a:ln w="9525">
            <a:noFill/>
            <a:miter lim="800000"/>
            <a:headEnd/>
            <a:tailEnd/>
          </a:ln>
        </p:spPr>
      </p:pic>
      <p:sp>
        <p:nvSpPr>
          <p:cNvPr id="4" name="3 Dikdörtgen"/>
          <p:cNvSpPr/>
          <p:nvPr/>
        </p:nvSpPr>
        <p:spPr>
          <a:xfrm>
            <a:off x="0" y="1500174"/>
            <a:ext cx="12190413" cy="923330"/>
          </a:xfrm>
          <a:prstGeom prst="rect">
            <a:avLst/>
          </a:prstGeom>
        </p:spPr>
        <p:txBody>
          <a:bodyPr>
            <a:spAutoFit/>
          </a:bodyPr>
          <a:lstStyle/>
          <a:p>
            <a:pPr algn="ctr">
              <a:defRPr/>
            </a:pPr>
            <a:r>
              <a:rPr lang="tr-TR" sz="5400" b="1" dirty="0">
                <a:solidFill>
                  <a:srgbClr val="C00000"/>
                </a:solidFill>
                <a:latin typeface="+mn-lt"/>
              </a:rPr>
              <a:t>Okul Sütü Programı</a:t>
            </a:r>
          </a:p>
        </p:txBody>
      </p:sp>
      <p:pic>
        <p:nvPicPr>
          <p:cNvPr id="3076" name="Picture 4" descr="okul sütü ile ilgili görsel sonucu"/>
          <p:cNvPicPr>
            <a:picLocks noChangeAspect="1" noChangeArrowheads="1"/>
          </p:cNvPicPr>
          <p:nvPr/>
        </p:nvPicPr>
        <p:blipFill>
          <a:blip r:embed="rId3" cstate="print"/>
          <a:srcRect/>
          <a:stretch>
            <a:fillRect/>
          </a:stretch>
        </p:blipFill>
        <p:spPr bwMode="auto">
          <a:xfrm>
            <a:off x="6166644" y="3214686"/>
            <a:ext cx="5357850"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2" name="Picture 2" descr="okul sütü projesi ile ilgili görsel sonucu">
            <a:hlinkClick r:id="rId4"/>
          </p:cNvPr>
          <p:cNvPicPr>
            <a:picLocks noChangeAspect="1" noChangeArrowheads="1"/>
          </p:cNvPicPr>
          <p:nvPr/>
        </p:nvPicPr>
        <p:blipFill>
          <a:blip r:embed="rId5"/>
          <a:srcRect/>
          <a:stretch>
            <a:fillRect/>
          </a:stretch>
        </p:blipFill>
        <p:spPr bwMode="auto">
          <a:xfrm>
            <a:off x="451604" y="3214686"/>
            <a:ext cx="5357850" cy="3162301"/>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  Sütü Programı</a:t>
            </a:r>
          </a:p>
        </p:txBody>
      </p:sp>
      <p:sp>
        <p:nvSpPr>
          <p:cNvPr id="3" name="2 Dikdörtgen"/>
          <p:cNvSpPr/>
          <p:nvPr/>
        </p:nvSpPr>
        <p:spPr>
          <a:xfrm>
            <a:off x="808794" y="1571612"/>
            <a:ext cx="10756900" cy="4524315"/>
          </a:xfrm>
          <a:prstGeom prst="rect">
            <a:avLst/>
          </a:prstGeom>
        </p:spPr>
        <p:txBody>
          <a:bodyPr>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Gıda, Tarım ve Hayvancılık Bakanlığı, Milli Eğitim Bakanlığı, Sağlık Bakanlığı ve Ulusal Süt Konseyince </a:t>
            </a:r>
            <a:r>
              <a:rPr lang="tr-TR" sz="2400" dirty="0" smtClean="0">
                <a:latin typeface="Times New Roman" pitchFamily="18" charset="0"/>
                <a:cs typeface="Times New Roman" pitchFamily="18" charset="0"/>
              </a:rPr>
              <a:t>ortaklaşa </a:t>
            </a:r>
            <a:r>
              <a:rPr lang="tr-TR" sz="2400" dirty="0">
                <a:latin typeface="Times New Roman" pitchFamily="18" charset="0"/>
                <a:cs typeface="Times New Roman" pitchFamily="18" charset="0"/>
              </a:rPr>
              <a:t>yürütülen Okul Sütü Programı’nın amacı, öğrencilere süt içme alışkanlığını kazandırmak, yeterli ve dengeli beslenmelerine katkıda bulunarak sağlıklı büyüme ve gelişmelerini sağlamaktır.</a:t>
            </a:r>
          </a:p>
          <a:p>
            <a:pPr algn="just">
              <a:lnSpc>
                <a:spcPct val="120000"/>
              </a:lnSpc>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Okul  Sütü Programı Okul Sütü Programı Uygulama Esaslar Hakkındaki 2015/7837 sayılı Bakanlar Kurulu Kararı 10.07.2015 tarih ve 29412 sayılı Resmi Gazetede yayımlanmış, karar gereğince de 2016/38 sayılı Okul Sütü Programı Uygulama Tebliği 18.08.2016 tarih ve 29805 sayılı Resmi Gazetede yayımlanarak yürürlüğe girmiştir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  Sütü Programı</a:t>
            </a:r>
          </a:p>
        </p:txBody>
      </p:sp>
      <p:sp>
        <p:nvSpPr>
          <p:cNvPr id="3" name="2 Dikdörtgen"/>
          <p:cNvSpPr/>
          <p:nvPr/>
        </p:nvSpPr>
        <p:spPr>
          <a:xfrm>
            <a:off x="880232" y="2428868"/>
            <a:ext cx="10513168" cy="2751522"/>
          </a:xfrm>
          <a:prstGeom prst="rect">
            <a:avLst/>
          </a:prstGeom>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Okul Sütü Programı 2015-2016 eğitim öğretim yılının ikinci döneminde başlamış olup, bağımsız anaokulu, uygulama sınıfı, anasınıfı ve ilkokul öğrencilerine haftada  3 gün, </a:t>
            </a:r>
            <a:r>
              <a:rPr lang="tr-TR" sz="2400" dirty="0" smtClean="0">
                <a:latin typeface="Times New Roman" pitchFamily="18" charset="0"/>
                <a:cs typeface="Times New Roman" pitchFamily="18" charset="0"/>
              </a:rPr>
              <a:t>200 ml</a:t>
            </a:r>
            <a:r>
              <a:rPr lang="tr-TR" sz="2400" dirty="0">
                <a:latin typeface="Times New Roman" pitchFamily="18" charset="0"/>
                <a:cs typeface="Times New Roman" pitchFamily="18" charset="0"/>
              </a:rPr>
              <a:t>, yağlı, sade UHT içme sütü dağıtılmaktadır.</a:t>
            </a:r>
          </a:p>
          <a:p>
            <a:pPr algn="just">
              <a:lnSpc>
                <a:spcPct val="120000"/>
              </a:lnSpc>
              <a:buFont typeface="Wingdings" pitchFamily="2" charset="2"/>
              <a:buChar char="Ø"/>
              <a:defRPr/>
            </a:pP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endParaRPr lang="tr-TR" sz="2400" dirty="0">
              <a:latin typeface="Times New Roman" pitchFamily="18" charset="0"/>
              <a:cs typeface="Times New Roman" pitchFamily="18" charset="0"/>
            </a:endParaRPr>
          </a:p>
          <a:p>
            <a:pPr algn="just">
              <a:lnSpc>
                <a:spcPct val="120000"/>
              </a:lnSpc>
              <a:defRPr/>
            </a:pPr>
            <a:r>
              <a:rPr lang="tr-TR" sz="2400" dirty="0">
                <a:latin typeface="Times New Roman" pitchFamily="18" charset="0"/>
                <a:cs typeface="Times New Roman" pitchFamily="18" charset="0"/>
              </a:rPr>
              <a:t>Not: Özel okullara </a:t>
            </a:r>
            <a:r>
              <a:rPr lang="tr-TR" sz="2400" dirty="0" smtClean="0">
                <a:latin typeface="Times New Roman" pitchFamily="18" charset="0"/>
                <a:cs typeface="Times New Roman" pitchFamily="18" charset="0"/>
              </a:rPr>
              <a:t>süt dağıtımı isteğe </a:t>
            </a:r>
            <a:r>
              <a:rPr lang="tr-TR" sz="2400" dirty="0">
                <a:latin typeface="Times New Roman" pitchFamily="18" charset="0"/>
                <a:cs typeface="Times New Roman" pitchFamily="18" charset="0"/>
              </a:rPr>
              <a:t>bağlı olarak </a:t>
            </a:r>
            <a:r>
              <a:rPr lang="tr-TR" sz="2400" dirty="0" smtClean="0">
                <a:latin typeface="Times New Roman" pitchFamily="18" charset="0"/>
                <a:cs typeface="Times New Roman" pitchFamily="18" charset="0"/>
              </a:rPr>
              <a:t>gerçekleştirilmektedir</a:t>
            </a:r>
            <a:r>
              <a:rPr lang="tr-TR" sz="2400" dirty="0">
                <a:latin typeface="Times New Roman" pitchFamily="18" charset="0"/>
                <a:cs typeface="Times New Roman" pitchFamily="18" charset="0"/>
              </a:rPr>
              <a:t>.</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  Sütü Programı</a:t>
            </a:r>
          </a:p>
        </p:txBody>
      </p:sp>
      <p:sp>
        <p:nvSpPr>
          <p:cNvPr id="3" name="2 Dikdörtgen"/>
          <p:cNvSpPr/>
          <p:nvPr/>
        </p:nvSpPr>
        <p:spPr>
          <a:xfrm>
            <a:off x="1126656" y="1052736"/>
            <a:ext cx="10729193" cy="5189113"/>
          </a:xfrm>
          <a:prstGeom prst="rect">
            <a:avLst/>
          </a:prstGeom>
        </p:spPr>
        <p:txBody>
          <a:bodyPr wrap="square">
            <a:spAutoFit/>
          </a:bodyPr>
          <a:lstStyle/>
          <a:p>
            <a:pPr>
              <a:lnSpc>
                <a:spcPct val="120000"/>
              </a:lnSpc>
              <a:defRPr/>
            </a:pPr>
            <a:r>
              <a:rPr lang="tr-TR" sz="2400" b="1" dirty="0">
                <a:latin typeface="+mn-lt"/>
              </a:rPr>
              <a:t>Okul sütü programı</a:t>
            </a:r>
            <a:r>
              <a:rPr lang="tr-TR" sz="2400" b="1" dirty="0" smtClean="0">
                <a:latin typeface="+mn-lt"/>
              </a:rPr>
              <a:t>;</a:t>
            </a:r>
          </a:p>
          <a:p>
            <a:pPr>
              <a:lnSpc>
                <a:spcPct val="120000"/>
              </a:lnSpc>
              <a:defRPr/>
            </a:pPr>
            <a:endParaRPr lang="tr-TR" sz="1000" b="1" dirty="0">
              <a:latin typeface="+mn-lt"/>
            </a:endParaRPr>
          </a:p>
          <a:p>
            <a:pPr>
              <a:lnSpc>
                <a:spcPct val="120000"/>
              </a:lnSpc>
              <a:buFont typeface="Wingdings" pitchFamily="2" charset="2"/>
              <a:buChar char="Ø"/>
              <a:defRPr/>
            </a:pPr>
            <a:r>
              <a:rPr lang="tr-TR" sz="2400" dirty="0">
                <a:latin typeface="+mn-lt"/>
              </a:rPr>
              <a:t>  Okul çağı çocuklarının süt ve sağlık üzerine etkisi konusunda bilinçlenmelerini sağlar</a:t>
            </a:r>
            <a:r>
              <a:rPr lang="tr-TR" sz="2400" dirty="0" smtClean="0">
                <a:latin typeface="+mn-lt"/>
              </a:rPr>
              <a:t>,</a:t>
            </a:r>
          </a:p>
          <a:p>
            <a:pPr>
              <a:lnSpc>
                <a:spcPct val="120000"/>
              </a:lnSpc>
              <a:defRPr/>
            </a:pPr>
            <a:endParaRPr lang="tr-TR" sz="1000" dirty="0">
              <a:latin typeface="+mn-lt"/>
            </a:endParaRPr>
          </a:p>
          <a:p>
            <a:pPr>
              <a:lnSpc>
                <a:spcPct val="120000"/>
              </a:lnSpc>
              <a:buFont typeface="Wingdings" pitchFamily="2" charset="2"/>
              <a:buChar char="Ø"/>
              <a:defRPr/>
            </a:pPr>
            <a:r>
              <a:rPr lang="tr-TR" sz="2400" dirty="0">
                <a:latin typeface="+mn-lt"/>
              </a:rPr>
              <a:t>  Çocuklara sağlıklı büyüme ve gelişmeleri için kalsiyum ve proteinden zengin olan sütü içme alışkanlığı kazandırılmasını teşvik eder</a:t>
            </a:r>
            <a:r>
              <a:rPr lang="tr-TR" sz="2400" dirty="0" smtClean="0">
                <a:latin typeface="+mn-lt"/>
              </a:rPr>
              <a:t>,</a:t>
            </a:r>
          </a:p>
          <a:p>
            <a:pPr>
              <a:lnSpc>
                <a:spcPct val="120000"/>
              </a:lnSpc>
              <a:defRPr/>
            </a:pPr>
            <a:endParaRPr lang="tr-TR" sz="1000" dirty="0">
              <a:latin typeface="+mn-lt"/>
            </a:endParaRPr>
          </a:p>
          <a:p>
            <a:pPr>
              <a:lnSpc>
                <a:spcPct val="120000"/>
              </a:lnSpc>
              <a:buFont typeface="Wingdings" pitchFamily="2" charset="2"/>
              <a:buChar char="Ø"/>
              <a:defRPr/>
            </a:pPr>
            <a:r>
              <a:rPr lang="tr-TR" sz="2400" dirty="0">
                <a:latin typeface="+mn-lt"/>
              </a:rPr>
              <a:t>  Süt içme olanağı sunarak sağlıklı beslenmelerine destek olur, </a:t>
            </a:r>
            <a:endParaRPr lang="tr-TR" sz="2400" dirty="0" smtClean="0">
              <a:latin typeface="+mn-lt"/>
            </a:endParaRPr>
          </a:p>
          <a:p>
            <a:pPr>
              <a:lnSpc>
                <a:spcPct val="120000"/>
              </a:lnSpc>
              <a:defRPr/>
            </a:pPr>
            <a:endParaRPr lang="tr-TR" sz="1000" dirty="0">
              <a:latin typeface="+mn-lt"/>
            </a:endParaRPr>
          </a:p>
          <a:p>
            <a:pPr>
              <a:lnSpc>
                <a:spcPct val="120000"/>
              </a:lnSpc>
              <a:buFont typeface="Wingdings" pitchFamily="2" charset="2"/>
              <a:buChar char="Ø"/>
              <a:defRPr/>
            </a:pPr>
            <a:r>
              <a:rPr lang="tr-TR" sz="2400" dirty="0">
                <a:latin typeface="+mn-lt"/>
              </a:rPr>
              <a:t>  Sağlıklı ve hijyenik süt tüketiminin yaygınlaşmasını sağlar</a:t>
            </a:r>
            <a:r>
              <a:rPr lang="tr-TR" sz="2400" dirty="0" smtClean="0">
                <a:latin typeface="+mn-lt"/>
              </a:rPr>
              <a:t>,</a:t>
            </a:r>
          </a:p>
          <a:p>
            <a:pPr>
              <a:lnSpc>
                <a:spcPct val="120000"/>
              </a:lnSpc>
              <a:defRPr/>
            </a:pPr>
            <a:endParaRPr lang="tr-TR" sz="1000" dirty="0">
              <a:latin typeface="+mn-lt"/>
            </a:endParaRPr>
          </a:p>
          <a:p>
            <a:pPr>
              <a:lnSpc>
                <a:spcPct val="120000"/>
              </a:lnSpc>
              <a:buFont typeface="Wingdings" pitchFamily="2" charset="2"/>
              <a:buChar char="Ø"/>
              <a:defRPr/>
            </a:pPr>
            <a:r>
              <a:rPr lang="tr-TR" sz="2400" dirty="0">
                <a:latin typeface="+mn-lt"/>
              </a:rPr>
              <a:t>  Süt üretimin artırılmasını teşvik eder</a:t>
            </a:r>
            <a:r>
              <a:rPr lang="tr-TR" sz="2400" dirty="0" smtClean="0">
                <a:latin typeface="+mn-lt"/>
              </a:rPr>
              <a:t>,</a:t>
            </a:r>
          </a:p>
          <a:p>
            <a:pPr>
              <a:lnSpc>
                <a:spcPct val="120000"/>
              </a:lnSpc>
              <a:defRPr/>
            </a:pPr>
            <a:endParaRPr lang="tr-TR" sz="1000" dirty="0">
              <a:latin typeface="+mn-lt"/>
            </a:endParaRPr>
          </a:p>
          <a:p>
            <a:pPr>
              <a:lnSpc>
                <a:spcPct val="120000"/>
              </a:lnSpc>
              <a:buFont typeface="Wingdings" pitchFamily="2" charset="2"/>
              <a:buChar char="Ø"/>
              <a:defRPr/>
            </a:pPr>
            <a:r>
              <a:rPr lang="tr-TR" sz="2400" dirty="0">
                <a:latin typeface="+mn-lt"/>
              </a:rPr>
              <a:t>  Süt arzı fazlalığının değerlendirilmesini sağlayarak, üretimde istikrarı sağlar.</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cer\Desktop\Adsız.png"/>
          <p:cNvPicPr>
            <a:picLocks noChangeAspect="1" noChangeArrowheads="1"/>
          </p:cNvPicPr>
          <p:nvPr/>
        </p:nvPicPr>
        <p:blipFill>
          <a:blip r:embed="rId2" cstate="print"/>
          <a:srcRect/>
          <a:stretch>
            <a:fillRect/>
          </a:stretch>
        </p:blipFill>
        <p:spPr bwMode="auto">
          <a:xfrm>
            <a:off x="0" y="-171450"/>
            <a:ext cx="12190413" cy="7029450"/>
          </a:xfrm>
          <a:prstGeom prst="rect">
            <a:avLst/>
          </a:prstGeom>
          <a:noFill/>
          <a:ln w="9525">
            <a:noFill/>
            <a:miter lim="800000"/>
            <a:headEnd/>
            <a:tailEnd/>
          </a:ln>
        </p:spPr>
      </p:pic>
      <p:sp>
        <p:nvSpPr>
          <p:cNvPr id="4" name="3 Dikdörtgen"/>
          <p:cNvSpPr/>
          <p:nvPr/>
        </p:nvSpPr>
        <p:spPr>
          <a:xfrm>
            <a:off x="0" y="2071678"/>
            <a:ext cx="12190413" cy="923330"/>
          </a:xfrm>
          <a:prstGeom prst="rect">
            <a:avLst/>
          </a:prstGeom>
        </p:spPr>
        <p:txBody>
          <a:bodyPr>
            <a:spAutoFit/>
          </a:bodyPr>
          <a:lstStyle/>
          <a:p>
            <a:pPr algn="ctr">
              <a:defRPr/>
            </a:pPr>
            <a:r>
              <a:rPr lang="tr-TR" sz="5400" b="1" dirty="0">
                <a:solidFill>
                  <a:srgbClr val="C00000"/>
                </a:solidFill>
                <a:latin typeface="+mn-lt"/>
              </a:rPr>
              <a:t>Okullarda Diyabet Eğitim Programı</a:t>
            </a:r>
          </a:p>
        </p:txBody>
      </p:sp>
      <p:sp>
        <p:nvSpPr>
          <p:cNvPr id="67586" name="AutoShape 2" descr="okullarda diyabet programı ile ilgili görsel sonucu"/>
          <p:cNvSpPr>
            <a:spLocks noChangeAspect="1" noChangeArrowheads="1"/>
          </p:cNvSpPr>
          <p:nvPr/>
        </p:nvSpPr>
        <p:spPr bwMode="auto">
          <a:xfrm>
            <a:off x="155575" y="-144463"/>
            <a:ext cx="304799"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7588" name="Picture 4" descr="okullarda diyabet programı ile ilgili görsel sonucu"/>
          <p:cNvPicPr>
            <a:picLocks noChangeAspect="1" noChangeArrowheads="1"/>
          </p:cNvPicPr>
          <p:nvPr/>
        </p:nvPicPr>
        <p:blipFill>
          <a:blip r:embed="rId3" cstate="print"/>
          <a:srcRect/>
          <a:stretch>
            <a:fillRect/>
          </a:stretch>
        </p:blipFill>
        <p:spPr bwMode="auto">
          <a:xfrm>
            <a:off x="880232" y="3500438"/>
            <a:ext cx="4055133" cy="3014316"/>
          </a:xfrm>
          <a:prstGeom prst="rect">
            <a:avLst/>
          </a:prstGeom>
          <a:ln>
            <a:noFill/>
          </a:ln>
          <a:effectLst>
            <a:outerShdw blurRad="292100" dist="139700" dir="2700000" algn="tl" rotWithShape="0">
              <a:srgbClr val="333333">
                <a:alpha val="65000"/>
              </a:srgbClr>
            </a:outerShdw>
          </a:effectLst>
        </p:spPr>
      </p:pic>
      <p:pic>
        <p:nvPicPr>
          <p:cNvPr id="16388" name="Picture 4" descr="İlgili resim">
            <a:hlinkClick r:id="rId4"/>
          </p:cNvPr>
          <p:cNvPicPr>
            <a:picLocks noChangeAspect="1" noChangeArrowheads="1"/>
          </p:cNvPicPr>
          <p:nvPr/>
        </p:nvPicPr>
        <p:blipFill>
          <a:blip r:embed="rId5"/>
          <a:srcRect/>
          <a:stretch>
            <a:fillRect/>
          </a:stretch>
        </p:blipFill>
        <p:spPr bwMode="auto">
          <a:xfrm>
            <a:off x="6452396" y="3571876"/>
            <a:ext cx="4114800" cy="3071834"/>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4" name="3 Dikdörtgen"/>
          <p:cNvSpPr/>
          <p:nvPr/>
        </p:nvSpPr>
        <p:spPr>
          <a:xfrm>
            <a:off x="808794" y="2143116"/>
            <a:ext cx="10728721" cy="3637919"/>
          </a:xfrm>
          <a:prstGeom prst="rect">
            <a:avLst/>
          </a:prstGeom>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Tip 1 diyabet, çocukluk çağının sık görülen kronik hastalıklarından olup tedavide insülin kullanılması, kan şekeri takibi gibi uygulamalar nedeniyle yakın takip gerektirir</a:t>
            </a:r>
            <a:r>
              <a:rPr lang="tr-TR" sz="2400" dirty="0" smtClean="0">
                <a:latin typeface="Times New Roman" pitchFamily="18" charset="0"/>
                <a:cs typeface="Times New Roman" pitchFamily="18" charset="0"/>
              </a:rPr>
              <a:t>.</a:t>
            </a:r>
          </a:p>
          <a:p>
            <a:pPr algn="just">
              <a:lnSpc>
                <a:spcPct val="120000"/>
              </a:lnSpc>
              <a:defRPr/>
            </a:pP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algn="just">
              <a:lnSpc>
                <a:spcPct val="120000"/>
              </a:lnSpc>
              <a:buFont typeface="Wingdings" pitchFamily="2" charset="2"/>
              <a:buChar char="Ø"/>
              <a:defRPr/>
            </a:pPr>
            <a:r>
              <a:rPr lang="tr-TR" sz="2400" dirty="0">
                <a:latin typeface="Times New Roman" pitchFamily="18" charset="0"/>
                <a:cs typeface="Times New Roman" pitchFamily="18" charset="0"/>
              </a:rPr>
              <a:t> Ülkemizde çoğu okul yaşında 15.000 civarında diyabetli çocuğun olduğu ve her yıl </a:t>
            </a:r>
            <a:r>
              <a:rPr lang="tr-TR" sz="2400" dirty="0" smtClean="0">
                <a:latin typeface="Times New Roman" pitchFamily="18" charset="0"/>
                <a:cs typeface="Times New Roman" pitchFamily="18" charset="0"/>
              </a:rPr>
              <a:t>1.500-1.700 </a:t>
            </a:r>
            <a:r>
              <a:rPr lang="tr-TR" sz="2400" dirty="0">
                <a:latin typeface="Times New Roman" pitchFamily="18" charset="0"/>
                <a:cs typeface="Times New Roman" pitchFamily="18" charset="0"/>
              </a:rPr>
              <a:t>civarında çocuğa Tip 1 diyabet tanısı konduğu tahmin edilmektedir. Tip 1 diyabet yakın takip gerektirmesi nedeni ile haftada 7 gün ve 24 saat bakımı gerektirir. </a:t>
            </a:r>
          </a:p>
          <a:p>
            <a:pPr algn="just">
              <a:lnSpc>
                <a:spcPct val="120000"/>
              </a:lnSpc>
              <a:defRPr/>
            </a:pPr>
            <a:endParaRPr lang="tr-TR" sz="24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4" name="3 Dikdörtgen"/>
          <p:cNvSpPr/>
          <p:nvPr/>
        </p:nvSpPr>
        <p:spPr>
          <a:xfrm>
            <a:off x="880232" y="1928802"/>
            <a:ext cx="10728721" cy="4081117"/>
          </a:xfrm>
          <a:prstGeom prst="rect">
            <a:avLst/>
          </a:prstGeom>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Diyabetli çocuklar okula başladıklarında ise aynı şekilde kan şekerlerinin okul saatlerinde bakılması ve insülin yapılması uzun ve kısa dönemli komplikasyonların önlenmesi açısından önemlidir. </a:t>
            </a:r>
          </a:p>
          <a:p>
            <a:pPr algn="just">
              <a:lnSpc>
                <a:spcPct val="120000"/>
              </a:lnSpc>
              <a:defRPr/>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defRPr/>
            </a:pPr>
            <a:r>
              <a:rPr lang="tr-TR" sz="2400" dirty="0" smtClean="0">
                <a:latin typeface="Times New Roman" pitchFamily="18" charset="0"/>
                <a:cs typeface="Times New Roman" pitchFamily="18" charset="0"/>
              </a:rPr>
              <a:t> Bu nedenle okulda öğretmenlerin, yöneticilerin, okul hemşiresinin ve personelinin diyabet konusunda bilgili ve bilinçli olması diyabetli çocuğun hayatını kolaylaştırmanın yanı sıra okulda gelişebilecek ağır hipoglisemi diyabetik ketoasidoz gibi komplikasyonları ve sonuçlarını önler.</a:t>
            </a:r>
          </a:p>
          <a:p>
            <a:pPr algn="just">
              <a:lnSpc>
                <a:spcPct val="120000"/>
              </a:lnSpc>
              <a:defRPr/>
            </a:pPr>
            <a:endParaRPr lang="tr-TR" sz="2400" dirty="0" smtClean="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4" name="3 Dikdörtgen"/>
          <p:cNvSpPr/>
          <p:nvPr/>
        </p:nvSpPr>
        <p:spPr>
          <a:xfrm>
            <a:off x="808794" y="1571612"/>
            <a:ext cx="10728721" cy="4485652"/>
          </a:xfrm>
          <a:prstGeom prst="rect">
            <a:avLst/>
          </a:prstGeom>
        </p:spPr>
        <p:txBody>
          <a:bodyPr wrap="square">
            <a:spAutoFit/>
          </a:bodyPr>
          <a:lstStyle/>
          <a:p>
            <a:pPr algn="just">
              <a:lnSpc>
                <a:spcPct val="120000"/>
              </a:lnSpc>
              <a:defRPr/>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defRPr/>
            </a:pPr>
            <a:r>
              <a:rPr lang="tr-TR" sz="2400" dirty="0" smtClean="0">
                <a:latin typeface="Times New Roman" pitchFamily="18" charset="0"/>
                <a:cs typeface="Times New Roman" pitchFamily="18" charset="0"/>
              </a:rPr>
              <a:t> Ülkemizde </a:t>
            </a:r>
            <a:r>
              <a:rPr lang="tr-TR" sz="2400" dirty="0">
                <a:latin typeface="Times New Roman" pitchFamily="18" charset="0"/>
                <a:cs typeface="Times New Roman" pitchFamily="18" charset="0"/>
              </a:rPr>
              <a:t>diyabetli çocukların okuldaki bakımı için hazırlanmış bir program bulunmamaktadır. </a:t>
            </a:r>
            <a:endParaRPr lang="tr-TR" sz="2400" dirty="0" smtClean="0">
              <a:latin typeface="Times New Roman" pitchFamily="18" charset="0"/>
              <a:cs typeface="Times New Roman" pitchFamily="18" charset="0"/>
            </a:endParaRPr>
          </a:p>
          <a:p>
            <a:pPr algn="just">
              <a:lnSpc>
                <a:spcPct val="120000"/>
              </a:lnSpc>
              <a:defRPr/>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defRPr/>
            </a:pPr>
            <a:r>
              <a:rPr lang="tr-TR" sz="2400" dirty="0" smtClean="0">
                <a:latin typeface="Times New Roman" pitchFamily="18" charset="0"/>
                <a:cs typeface="Times New Roman" pitchFamily="18" charset="0"/>
              </a:rPr>
              <a:t> Belirtilen </a:t>
            </a:r>
            <a:r>
              <a:rPr lang="tr-TR" sz="2400" dirty="0">
                <a:latin typeface="Times New Roman" pitchFamily="18" charset="0"/>
                <a:cs typeface="Times New Roman" pitchFamily="18" charset="0"/>
              </a:rPr>
              <a:t>öneriler diyabetli çocukların okuldaki bakım ve izlemlerinin geliştirilmesi için hazırlanmış ve gerekli onaylar alınarak resmiyet kazanmış bir program niteliği taşımaktadır. </a:t>
            </a:r>
            <a:endParaRPr lang="tr-TR" sz="2400" dirty="0" smtClean="0">
              <a:latin typeface="Times New Roman" pitchFamily="18" charset="0"/>
              <a:cs typeface="Times New Roman" pitchFamily="18" charset="0"/>
            </a:endParaRPr>
          </a:p>
          <a:p>
            <a:pPr algn="just">
              <a:lnSpc>
                <a:spcPct val="120000"/>
              </a:lnSpc>
              <a:defRPr/>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defRPr/>
            </a:pPr>
            <a:r>
              <a:rPr lang="tr-TR" sz="2400" dirty="0" smtClean="0">
                <a:latin typeface="Times New Roman" pitchFamily="18" charset="0"/>
                <a:cs typeface="Times New Roman" pitchFamily="18" charset="0"/>
              </a:rPr>
              <a:t> Okul </a:t>
            </a:r>
            <a:r>
              <a:rPr lang="tr-TR" sz="2400" dirty="0">
                <a:latin typeface="Times New Roman" pitchFamily="18" charset="0"/>
                <a:cs typeface="Times New Roman" pitchFamily="18" charset="0"/>
              </a:rPr>
              <a:t>yöneticilerin bu program doğrultusunda gerekli önlemleri almaları gerekmektedir.</a:t>
            </a: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10" name="İçerik Yer Tutucusu 9"/>
          <p:cNvSpPr>
            <a:spLocks noGrp="1"/>
          </p:cNvSpPr>
          <p:nvPr>
            <p:ph idx="1"/>
          </p:nvPr>
        </p:nvSpPr>
        <p:spPr>
          <a:xfrm>
            <a:off x="880232" y="1214422"/>
            <a:ext cx="10657183" cy="5256584"/>
          </a:xfrm>
        </p:spPr>
        <p:txBody>
          <a:bodyPr>
            <a:noAutofit/>
          </a:bodyPr>
          <a:lstStyle/>
          <a:p>
            <a:pPr marL="402326" indent="-402326" algn="just">
              <a:buFont typeface="Wingdings" pitchFamily="2" charset="2"/>
              <a:buChar char="Ø"/>
              <a:defRPr/>
            </a:pPr>
            <a:r>
              <a:rPr lang="tr-TR" sz="2200" dirty="0">
                <a:latin typeface="Times New Roman" pitchFamily="18" charset="0"/>
                <a:cs typeface="Times New Roman" pitchFamily="18" charset="0"/>
              </a:rPr>
              <a:t>Okullarda Diyabet Programı hakkında </a:t>
            </a:r>
            <a:r>
              <a:rPr lang="tr-TR" sz="2200">
                <a:latin typeface="Times New Roman" pitchFamily="18" charset="0"/>
                <a:cs typeface="Times New Roman" pitchFamily="18" charset="0"/>
              </a:rPr>
              <a:t>Sağlık </a:t>
            </a:r>
            <a:r>
              <a:rPr lang="tr-TR" sz="2200" smtClean="0">
                <a:latin typeface="Times New Roman" pitchFamily="18" charset="0"/>
                <a:cs typeface="Times New Roman" pitchFamily="18" charset="0"/>
              </a:rPr>
              <a:t>Bakanlığı </a:t>
            </a:r>
            <a:r>
              <a:rPr lang="tr-TR" sz="2200" dirty="0">
                <a:latin typeface="Times New Roman" pitchFamily="18" charset="0"/>
                <a:cs typeface="Times New Roman" pitchFamily="18" charset="0"/>
              </a:rPr>
              <a:t>Obezite, Diyabet ve Metabolik Hastalıklar Daire Başkanlığı, Milli Eğitim Bakanlığı Mesleki ve Teknik Eğitim Genel Müdürlüğü ve Çocuk Endokrinoloji Diyabet Derneği arasında 20.02.2014 tarihinde protokol imzalanmış olup, yürürlüğe girmiştir. </a:t>
            </a:r>
            <a:endParaRPr lang="tr-TR" sz="2200" dirty="0" smtClean="0">
              <a:latin typeface="Times New Roman" pitchFamily="18" charset="0"/>
              <a:cs typeface="Times New Roman" pitchFamily="18" charset="0"/>
            </a:endParaRPr>
          </a:p>
          <a:p>
            <a:pPr marL="402326" indent="-402326" algn="just">
              <a:buNone/>
              <a:defRPr/>
            </a:pPr>
            <a:endParaRPr lang="tr-TR" sz="2200" dirty="0" smtClean="0">
              <a:latin typeface="Times New Roman" pitchFamily="18" charset="0"/>
              <a:cs typeface="Times New Roman" pitchFamily="18" charset="0"/>
            </a:endParaRPr>
          </a:p>
          <a:p>
            <a:pPr algn="just">
              <a:buFont typeface="Wingdings" pitchFamily="2" charset="2"/>
              <a:buChar char="Ø"/>
              <a:defRPr/>
            </a:pPr>
            <a:r>
              <a:rPr lang="tr-TR" sz="2200" dirty="0" smtClean="0">
                <a:latin typeface="Times New Roman" pitchFamily="18" charset="0"/>
                <a:cs typeface="Times New Roman" pitchFamily="18" charset="0"/>
              </a:rPr>
              <a:t>Protokol </a:t>
            </a:r>
            <a:r>
              <a:rPr lang="tr-TR" sz="2200" dirty="0">
                <a:latin typeface="Times New Roman" pitchFamily="18" charset="0"/>
                <a:cs typeface="Times New Roman" pitchFamily="18" charset="0"/>
              </a:rPr>
              <a:t>süresi 3 (üç) yıl geçerli olup, güncellemesi söz konusu kurumlar arasında yapılacaktır</a:t>
            </a:r>
            <a:r>
              <a:rPr lang="tr-TR" sz="2200" dirty="0" smtClean="0">
                <a:latin typeface="Times New Roman" pitchFamily="18" charset="0"/>
                <a:cs typeface="Times New Roman" pitchFamily="18" charset="0"/>
              </a:rPr>
              <a:t>. </a:t>
            </a:r>
          </a:p>
          <a:p>
            <a:pPr algn="just">
              <a:buNone/>
              <a:defRPr/>
            </a:pPr>
            <a:endParaRPr lang="tr-TR" sz="2200" dirty="0" smtClean="0">
              <a:latin typeface="Times New Roman" pitchFamily="18" charset="0"/>
              <a:cs typeface="Times New Roman" pitchFamily="18" charset="0"/>
            </a:endParaRPr>
          </a:p>
          <a:p>
            <a:pPr algn="just">
              <a:buFont typeface="Wingdings" pitchFamily="2" charset="2"/>
              <a:buChar char="Ø"/>
              <a:defRPr/>
            </a:pPr>
            <a:r>
              <a:rPr lang="tr-TR" sz="2200" dirty="0" smtClean="0">
                <a:latin typeface="Times New Roman" pitchFamily="18" charset="0"/>
                <a:cs typeface="Times New Roman" pitchFamily="18" charset="0"/>
              </a:rPr>
              <a:t>Protokolün amacı, ülke genelinde Milli Eğitim Bakanlığı’na bağlı okullarda «Türkiye Diyabet Kontrol Programı» ve «Türkiye Obezite Kontrol Programı» kapsamında, çocuklarda diyabet bulguları ve diyabetli çocukların okullarda bakımı konularında eğitim ve farkındalığın sağlanması, çocuklarda şişmanlığın önlenmesi ve sağlıklı beslenme alışkanlıklarının kazandırılması faaliyetleri yoluyla sağlıklı nesillerin yetişmesine katkıda bulunmaktır.</a:t>
            </a:r>
          </a:p>
          <a:p>
            <a:pPr marL="402326" indent="-402326" algn="just">
              <a:buFont typeface="Wingdings" pitchFamily="2" charset="2"/>
              <a:buChar char="Ø"/>
              <a:defRPr/>
            </a:pPr>
            <a:endParaRPr lang="tr-TR" sz="22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10" name="İçerik Yer Tutucusu 9"/>
          <p:cNvSpPr>
            <a:spLocks noGrp="1"/>
          </p:cNvSpPr>
          <p:nvPr>
            <p:ph idx="1"/>
          </p:nvPr>
        </p:nvSpPr>
        <p:spPr>
          <a:xfrm>
            <a:off x="808794" y="1928802"/>
            <a:ext cx="10729192" cy="4032448"/>
          </a:xfrm>
        </p:spPr>
        <p:txBody>
          <a:bodyPr/>
          <a:lstStyle/>
          <a:p>
            <a:pPr marL="402326" indent="-402326" algn="just">
              <a:lnSpc>
                <a:spcPct val="150000"/>
              </a:lnSpc>
              <a:buFont typeface="Wingdings" pitchFamily="2" charset="2"/>
              <a:buChar char="Ø"/>
              <a:defRPr/>
            </a:pPr>
            <a:r>
              <a:rPr lang="tr-TR" sz="2400" dirty="0" smtClean="0">
                <a:latin typeface="Times New Roman" pitchFamily="18" charset="0"/>
                <a:cs typeface="Times New Roman" pitchFamily="18" charset="0"/>
              </a:rPr>
              <a:t>Okullarda </a:t>
            </a:r>
            <a:r>
              <a:rPr lang="tr-TR" sz="2400" dirty="0">
                <a:latin typeface="Times New Roman" pitchFamily="18" charset="0"/>
                <a:cs typeface="Times New Roman" pitchFamily="18" charset="0"/>
              </a:rPr>
              <a:t>Diyabet </a:t>
            </a:r>
            <a:r>
              <a:rPr lang="tr-TR" sz="2400" dirty="0" smtClean="0">
                <a:latin typeface="Times New Roman" pitchFamily="18" charset="0"/>
                <a:cs typeface="Times New Roman" pitchFamily="18" charset="0"/>
              </a:rPr>
              <a:t>Programı’nın kapsamı, Sağlık Bakanlığı, Milli Eğitim Bakanlığı ve </a:t>
            </a:r>
            <a:r>
              <a:rPr lang="tr-TR" sz="2400" dirty="0">
                <a:latin typeface="Times New Roman" pitchFamily="18" charset="0"/>
                <a:cs typeface="Times New Roman" pitchFamily="18" charset="0"/>
              </a:rPr>
              <a:t>Çocuk Endokrinoloji Diyabet Derneği </a:t>
            </a:r>
            <a:r>
              <a:rPr lang="tr-TR" sz="2400" dirty="0" smtClean="0">
                <a:latin typeface="Times New Roman" pitchFamily="18" charset="0"/>
                <a:cs typeface="Times New Roman" pitchFamily="18" charset="0"/>
              </a:rPr>
              <a:t>arasında ülke genelinde resmi ve özel eğitim kurumlarındaki öğretmenlerin, öğrencilerin ve velilerinin çocuklarda diyabetin erken tanısı ve diyabetli öğrencilerin okuldaki bakımı konularındaki yeterliliklerini geliştirme çalışmalarını içeren konularda işbirliği yapılması ile ilgili esas, usul ve yükümlülükleri kapsar.</a:t>
            </a:r>
          </a:p>
          <a:p>
            <a:pPr marL="402326" indent="-402326" algn="just">
              <a:buNone/>
              <a:defRPr/>
            </a:pPr>
            <a:endParaRPr lang="tr-TR" sz="10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26655" y="1124744"/>
            <a:ext cx="10397839" cy="5213735"/>
          </a:xfrm>
          <a:prstGeom prst="rect">
            <a:avLst/>
          </a:prstGeom>
        </p:spPr>
        <p:txBody>
          <a:bodyPr wrap="square">
            <a:spAutoFit/>
          </a:bodyPr>
          <a:lstStyle/>
          <a:p>
            <a:pPr marL="216000" lvl="0" algn="just">
              <a:lnSpc>
                <a:spcPct val="120000"/>
              </a:lnSpc>
              <a:buFont typeface="Wingdings" pitchFamily="2" charset="2"/>
              <a:buChar char="ü"/>
            </a:pPr>
            <a:r>
              <a:rPr lang="tr-TR" sz="2600" dirty="0" smtClean="0">
                <a:latin typeface="+mn-lt"/>
                <a:ea typeface="Verdana" pitchFamily="34" charset="0"/>
                <a:cs typeface="Arial" pitchFamily="34" charset="0"/>
              </a:rPr>
              <a:t> </a:t>
            </a:r>
            <a:r>
              <a:rPr lang="tr-TR" sz="2600" dirty="0" smtClean="0">
                <a:latin typeface="Times New Roman" pitchFamily="18" charset="0"/>
                <a:ea typeface="Verdana" pitchFamily="34" charset="0"/>
                <a:cs typeface="Times New Roman" pitchFamily="18" charset="0"/>
              </a:rPr>
              <a:t>Söz konusu değerlendirme ekibi; İlçe Sağlık Müdürlüğü ve Bağlı Birimler Yönetmeliği’nde belirtilen görev tanımları kapsamında İlçe Sağlık Müdürünün uygun gördüğü </a:t>
            </a:r>
            <a:r>
              <a:rPr lang="tr-TR" sz="2600" b="1" dirty="0" smtClean="0">
                <a:latin typeface="Times New Roman" pitchFamily="18" charset="0"/>
                <a:ea typeface="Verdana" pitchFamily="34" charset="0"/>
                <a:cs typeface="Times New Roman" pitchFamily="18" charset="0"/>
              </a:rPr>
              <a:t>İlçe Sağlık Müdürlüğü çalışanlarından</a:t>
            </a:r>
            <a:r>
              <a:rPr lang="tr-TR" sz="2600" dirty="0" smtClean="0">
                <a:latin typeface="Times New Roman" pitchFamily="18" charset="0"/>
                <a:ea typeface="Verdana" pitchFamily="34" charset="0"/>
                <a:cs typeface="Times New Roman" pitchFamily="18" charset="0"/>
              </a:rPr>
              <a:t>,</a:t>
            </a:r>
          </a:p>
          <a:p>
            <a:pPr marL="216000" lvl="0" algn="just"/>
            <a:endParaRPr lang="tr-TR" sz="2600" dirty="0" smtClean="0">
              <a:latin typeface="Times New Roman" pitchFamily="18" charset="0"/>
              <a:ea typeface="Verdana" pitchFamily="34" charset="0"/>
              <a:cs typeface="Times New Roman" pitchFamily="18" charset="0"/>
            </a:endParaRPr>
          </a:p>
          <a:p>
            <a:pPr marL="216000" lvl="0" algn="just">
              <a:lnSpc>
                <a:spcPct val="120000"/>
              </a:lnSpc>
              <a:buFont typeface="Wingdings" pitchFamily="2" charset="2"/>
              <a:buChar char="ü"/>
            </a:pPr>
            <a:r>
              <a:rPr lang="tr-TR" sz="2600" dirty="0" smtClean="0">
                <a:latin typeface="Times New Roman" pitchFamily="18" charset="0"/>
                <a:ea typeface="Verdana" pitchFamily="34" charset="0"/>
                <a:cs typeface="Times New Roman" pitchFamily="18" charset="0"/>
              </a:rPr>
              <a:t> İlçe Millî Eğitim Müdürlüğü tarafından görevlendirilen </a:t>
            </a:r>
            <a:r>
              <a:rPr lang="tr-TR" sz="2600" b="1" dirty="0" smtClean="0">
                <a:latin typeface="Times New Roman" pitchFamily="18" charset="0"/>
                <a:ea typeface="Verdana" pitchFamily="34" charset="0"/>
                <a:cs typeface="Times New Roman" pitchFamily="18" charset="0"/>
              </a:rPr>
              <a:t>öğretmenlerden (Sağlık Hizmetleri Alan Öğretmeni, Sağlık Bilgisi ya da Biyoloji öğretmenleri gibi)</a:t>
            </a:r>
            <a:r>
              <a:rPr lang="tr-TR" sz="2600" dirty="0" smtClean="0">
                <a:latin typeface="Times New Roman" pitchFamily="18" charset="0"/>
                <a:ea typeface="Verdana" pitchFamily="34" charset="0"/>
                <a:cs typeface="Times New Roman" pitchFamily="18" charset="0"/>
              </a:rPr>
              <a:t> oluşacaktır.</a:t>
            </a:r>
          </a:p>
          <a:p>
            <a:pPr marL="216000" lvl="0" algn="just"/>
            <a:endParaRPr lang="tr-TR" sz="2600" dirty="0" smtClean="0">
              <a:latin typeface="Times New Roman" pitchFamily="18" charset="0"/>
              <a:ea typeface="Verdana" pitchFamily="34" charset="0"/>
              <a:cs typeface="Times New Roman" pitchFamily="18" charset="0"/>
            </a:endParaRPr>
          </a:p>
          <a:p>
            <a:pPr marL="216000" algn="just">
              <a:lnSpc>
                <a:spcPct val="120000"/>
              </a:lnSpc>
              <a:buFont typeface="Wingdings" pitchFamily="2" charset="2"/>
              <a:buChar char="ü"/>
            </a:pPr>
            <a:r>
              <a:rPr lang="tr-TR" sz="2600" dirty="0" smtClean="0">
                <a:latin typeface="Times New Roman" pitchFamily="18" charset="0"/>
                <a:ea typeface="Verdana" pitchFamily="34" charset="0"/>
                <a:cs typeface="Times New Roman" pitchFamily="18" charset="0"/>
              </a:rPr>
              <a:t>Okullarda yapılacak </a:t>
            </a:r>
            <a:r>
              <a:rPr lang="tr-TR" sz="2600" u="sng" dirty="0" smtClean="0">
                <a:latin typeface="Times New Roman" pitchFamily="18" charset="0"/>
                <a:ea typeface="Verdana" pitchFamily="34" charset="0"/>
                <a:cs typeface="Times New Roman" pitchFamily="18" charset="0"/>
              </a:rPr>
              <a:t>izleme ve değerlendirme çalışmaları İlçe Sağlık Müdürlüğü ve İlçe Milli Eğitim Müdürlüğü tarafından eşgüdümlü </a:t>
            </a:r>
            <a:r>
              <a:rPr lang="tr-TR" sz="2600" dirty="0" smtClean="0">
                <a:latin typeface="Times New Roman" pitchFamily="18" charset="0"/>
                <a:ea typeface="Verdana" pitchFamily="34" charset="0"/>
                <a:cs typeface="Times New Roman" pitchFamily="18" charset="0"/>
              </a:rPr>
              <a:t>gerçekleştirilecektir.</a:t>
            </a:r>
          </a:p>
        </p:txBody>
      </p:sp>
      <p:sp>
        <p:nvSpPr>
          <p:cNvPr id="6"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Okul Değerlendirme</a:t>
            </a:r>
            <a:r>
              <a:rPr kumimoji="0" lang="tr-TR" sz="3200" b="1" i="0" u="none" strike="noStrike" kern="1200" cap="none" spc="0" normalizeH="0" noProof="0" dirty="0" smtClean="0">
                <a:ln w="11430"/>
                <a:solidFill>
                  <a:schemeClr val="bg1"/>
                </a:solidFill>
                <a:effectLst/>
                <a:uLnTx/>
                <a:uFillTx/>
                <a:latin typeface="Times New Roman" pitchFamily="18" charset="0"/>
                <a:ea typeface="+mj-ea"/>
                <a:cs typeface="Times New Roman" pitchFamily="18" charset="0"/>
              </a:rPr>
              <a:t> Ekipleri</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Okullarda Diyabet Eğitim Programı</a:t>
            </a:r>
          </a:p>
        </p:txBody>
      </p:sp>
      <p:sp>
        <p:nvSpPr>
          <p:cNvPr id="10" name="İçerik Yer Tutucusu 9"/>
          <p:cNvSpPr>
            <a:spLocks noGrp="1"/>
          </p:cNvSpPr>
          <p:nvPr>
            <p:ph idx="1"/>
          </p:nvPr>
        </p:nvSpPr>
        <p:spPr>
          <a:xfrm>
            <a:off x="880232" y="1500174"/>
            <a:ext cx="10657183" cy="4608587"/>
          </a:xfrm>
        </p:spPr>
        <p:txBody>
          <a:bodyPr>
            <a:normAutofit lnSpcReduction="10000"/>
          </a:bodyPr>
          <a:lstStyle/>
          <a:p>
            <a:pPr marL="402326" indent="-402326" algn="just">
              <a:buNone/>
              <a:defRPr/>
            </a:pPr>
            <a:endParaRPr lang="tr-TR" sz="1000" dirty="0">
              <a:latin typeface="Times New Roman" pitchFamily="18" charset="0"/>
              <a:cs typeface="Times New Roman" pitchFamily="18" charset="0"/>
            </a:endParaRPr>
          </a:p>
          <a:p>
            <a:pPr marL="402326" indent="-402326" algn="just">
              <a:lnSpc>
                <a:spcPct val="150000"/>
              </a:lnSpc>
              <a:buFont typeface="Wingdings" pitchFamily="2" charset="2"/>
              <a:buChar char="Ø"/>
              <a:defRPr/>
            </a:pP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«Türkiye’de Diyabeti Önleme ve Kontrol Programı» kapsamında </a:t>
            </a:r>
            <a:r>
              <a:rPr lang="tr-TR" sz="2400" dirty="0" smtClean="0">
                <a:latin typeface="Times New Roman" pitchFamily="18" charset="0"/>
                <a:cs typeface="Times New Roman" pitchFamily="18" charset="0"/>
              </a:rPr>
              <a:t>Tekirdağ İl Sağlığı </a:t>
            </a:r>
            <a:r>
              <a:rPr lang="tr-TR" sz="2400" dirty="0">
                <a:latin typeface="Times New Roman" pitchFamily="18" charset="0"/>
                <a:cs typeface="Times New Roman" pitchFamily="18" charset="0"/>
              </a:rPr>
              <a:t>Müdürlüğü tarafından hazırlanan «</a:t>
            </a:r>
            <a:r>
              <a:rPr lang="tr-TR" sz="2400" b="1" dirty="0">
                <a:solidFill>
                  <a:srgbClr val="FF0000"/>
                </a:solidFill>
                <a:latin typeface="Times New Roman" pitchFamily="18" charset="0"/>
                <a:cs typeface="Times New Roman" pitchFamily="18" charset="0"/>
              </a:rPr>
              <a:t>Diyabetle Sağlıklı Yaşam Projesi</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kapsamında 2013 yılından itibaren </a:t>
            </a:r>
            <a:r>
              <a:rPr lang="tr-TR" sz="2400" dirty="0">
                <a:latin typeface="Times New Roman" pitchFamily="18" charset="0"/>
                <a:cs typeface="Times New Roman" pitchFamily="18" charset="0"/>
              </a:rPr>
              <a:t>lise 9. ve 10. sınıf öğrenci, öğretmen ve velilere yönelik diyabet ile ilgili genel bilgiler, öğrencilerin ve öğretmenlerin diyabetli bir öğrenciye yaklaşımı </a:t>
            </a:r>
            <a:r>
              <a:rPr lang="tr-TR" sz="2400" dirty="0" smtClean="0">
                <a:latin typeface="Times New Roman" pitchFamily="18" charset="0"/>
                <a:cs typeface="Times New Roman" pitchFamily="18" charset="0"/>
              </a:rPr>
              <a:t>hakkında eğitim çalışmaları yapılmaktadır. Bu çalışmalar her sene devam etmekte olup, </a:t>
            </a:r>
            <a:r>
              <a:rPr lang="tr-TR" sz="2400" dirty="0">
                <a:latin typeface="Times New Roman" pitchFamily="18" charset="0"/>
                <a:cs typeface="Times New Roman" pitchFamily="18" charset="0"/>
              </a:rPr>
              <a:t>2017 yılı ilk 5 ay içerisinde  30.720 öğrenci ve 988 öğretmen olmak üzere toplam 31.708 kişiye eğitim çalışması </a:t>
            </a:r>
            <a:r>
              <a:rPr lang="tr-TR" sz="2400" dirty="0" smtClean="0">
                <a:latin typeface="Times New Roman" pitchFamily="18" charset="0"/>
                <a:cs typeface="Times New Roman" pitchFamily="18" charset="0"/>
              </a:rPr>
              <a:t>yapılmıştır.</a:t>
            </a:r>
            <a:endParaRPr lang="tr-TR" sz="2400"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cer\Desktop\Adsız.png"/>
          <p:cNvPicPr>
            <a:picLocks noChangeAspect="1" noChangeArrowheads="1"/>
          </p:cNvPicPr>
          <p:nvPr/>
        </p:nvPicPr>
        <p:blipFill>
          <a:blip r:embed="rId2" cstate="print"/>
          <a:srcRect/>
          <a:stretch>
            <a:fillRect/>
          </a:stretch>
        </p:blipFill>
        <p:spPr bwMode="auto">
          <a:xfrm>
            <a:off x="0" y="-171450"/>
            <a:ext cx="12190413" cy="7029450"/>
          </a:xfrm>
          <a:prstGeom prst="rect">
            <a:avLst/>
          </a:prstGeom>
          <a:noFill/>
          <a:ln w="9525">
            <a:noFill/>
            <a:miter lim="800000"/>
            <a:headEnd/>
            <a:tailEnd/>
          </a:ln>
        </p:spPr>
      </p:pic>
      <p:sp>
        <p:nvSpPr>
          <p:cNvPr id="4" name="3 Dikdörtgen"/>
          <p:cNvSpPr/>
          <p:nvPr/>
        </p:nvSpPr>
        <p:spPr>
          <a:xfrm>
            <a:off x="0" y="1857364"/>
            <a:ext cx="12190413" cy="923330"/>
          </a:xfrm>
          <a:prstGeom prst="rect">
            <a:avLst/>
          </a:prstGeom>
        </p:spPr>
        <p:txBody>
          <a:bodyPr>
            <a:spAutoFit/>
          </a:bodyPr>
          <a:lstStyle/>
          <a:p>
            <a:pPr algn="ctr">
              <a:defRPr/>
            </a:pPr>
            <a:r>
              <a:rPr lang="tr-TR" sz="5400" b="1" dirty="0">
                <a:solidFill>
                  <a:srgbClr val="C00000"/>
                </a:solidFill>
                <a:latin typeface="+mn-lt"/>
              </a:rPr>
              <a:t>Fiziksel Aktivite Uygunluk Karnesi</a:t>
            </a:r>
          </a:p>
        </p:txBody>
      </p:sp>
      <p:pic>
        <p:nvPicPr>
          <p:cNvPr id="4098" name="Picture 2" descr="fiziksel aktivite uygunluk karnesi sunum ile ilgili görsel sonucu"/>
          <p:cNvPicPr>
            <a:picLocks noChangeAspect="1" noChangeArrowheads="1"/>
          </p:cNvPicPr>
          <p:nvPr/>
        </p:nvPicPr>
        <p:blipFill>
          <a:blip r:embed="rId3" cstate="print"/>
          <a:srcRect/>
          <a:stretch>
            <a:fillRect/>
          </a:stretch>
        </p:blipFill>
        <p:spPr bwMode="auto">
          <a:xfrm>
            <a:off x="6738148" y="3429000"/>
            <a:ext cx="4643470" cy="3123056"/>
          </a:xfrm>
          <a:prstGeom prst="rect">
            <a:avLst/>
          </a:prstGeom>
          <a:ln>
            <a:noFill/>
          </a:ln>
          <a:effectLst>
            <a:outerShdw blurRad="292100" dist="139700" dir="2700000" algn="tl" rotWithShape="0">
              <a:srgbClr val="333333">
                <a:alpha val="65000"/>
              </a:srgbClr>
            </a:outerShdw>
          </a:effectLst>
        </p:spPr>
      </p:pic>
      <p:pic>
        <p:nvPicPr>
          <p:cNvPr id="9220" name="Picture 4" descr="İlgili resim">
            <a:hlinkClick r:id="rId4"/>
          </p:cNvPr>
          <p:cNvPicPr>
            <a:picLocks noChangeAspect="1" noChangeArrowheads="1"/>
          </p:cNvPicPr>
          <p:nvPr/>
        </p:nvPicPr>
        <p:blipFill>
          <a:blip r:embed="rId5"/>
          <a:srcRect/>
          <a:stretch>
            <a:fillRect/>
          </a:stretch>
        </p:blipFill>
        <p:spPr bwMode="auto">
          <a:xfrm>
            <a:off x="1023108" y="3357538"/>
            <a:ext cx="4354202" cy="3500462"/>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Fiziksel Aktivite Uygunluk Karnesi</a:t>
            </a:r>
          </a:p>
        </p:txBody>
      </p:sp>
      <p:sp>
        <p:nvSpPr>
          <p:cNvPr id="3" name="2 Dikdörtgen"/>
          <p:cNvSpPr/>
          <p:nvPr/>
        </p:nvSpPr>
        <p:spPr>
          <a:xfrm>
            <a:off x="808794" y="1071546"/>
            <a:ext cx="10685462" cy="5298182"/>
          </a:xfrm>
          <a:prstGeom prst="rect">
            <a:avLst/>
          </a:prstGeom>
        </p:spPr>
        <p:txBody>
          <a:bodyPr>
            <a:spAutoFit/>
          </a:bodyPr>
          <a:lstStyle/>
          <a:p>
            <a:pPr algn="just">
              <a:lnSpc>
                <a:spcPct val="120000"/>
              </a:lnSpc>
              <a:buFont typeface="Wingdings" pitchFamily="2" charset="2"/>
              <a:buChar char="Ø"/>
              <a:defRPr/>
            </a:pPr>
            <a:r>
              <a:rPr lang="tr-TR" sz="2200" dirty="0">
                <a:latin typeface="Times New Roman" pitchFamily="18" charset="0"/>
                <a:cs typeface="Times New Roman" pitchFamily="18" charset="0"/>
              </a:rPr>
              <a:t> T.C. Sağlık Bakanlığı tarafından oluşturulan Türkiye Fiziksel Aktivite Rehberi de Dünya Sağlık Örgütü önerileri doğrultusunda hazırlanmış ve her yaş grubuna yönelik fiziksel aktivite önerilerini içermektedir. </a:t>
            </a:r>
            <a:endParaRPr lang="tr-TR" sz="2200" dirty="0" smtClean="0">
              <a:latin typeface="Times New Roman" pitchFamily="18" charset="0"/>
              <a:cs typeface="Times New Roman" pitchFamily="18" charset="0"/>
            </a:endParaRPr>
          </a:p>
          <a:p>
            <a:pPr algn="just">
              <a:lnSpc>
                <a:spcPct val="120000"/>
              </a:lnSpc>
              <a:defRPr/>
            </a:pPr>
            <a:endParaRPr lang="tr-TR" sz="2200" dirty="0">
              <a:latin typeface="Times New Roman" pitchFamily="18" charset="0"/>
              <a:cs typeface="Times New Roman" pitchFamily="18" charset="0"/>
            </a:endParaRPr>
          </a:p>
          <a:p>
            <a:pPr algn="just">
              <a:lnSpc>
                <a:spcPct val="120000"/>
              </a:lnSpc>
              <a:buFont typeface="Wingdings" pitchFamily="2" charset="2"/>
              <a:buChar char="Ø"/>
              <a:defRPr/>
            </a:pPr>
            <a:r>
              <a:rPr lang="tr-TR" sz="2200" dirty="0">
                <a:latin typeface="Times New Roman" pitchFamily="18" charset="0"/>
                <a:cs typeface="Times New Roman" pitchFamily="18" charset="0"/>
              </a:rPr>
              <a:t> Sağlık Bakanlığı tarafından toplumun obezite ile mücadele konusunda bilgi düzeyini artırmak, yeterli ve dengeli beslenme ve düzenli fiziksel aktivite alışkanlığı kazanmasını teşvik etmek amacıyla 29.09.2010 tarihli ve 27714 sayılı Resmi Gazetede Başbakanlık Genelgesi olarak yayımlanan “Türkiye Sağlıklı Beslenme ve Hareketli Hayat Programı” yürütülmektedir. </a:t>
            </a:r>
            <a:endParaRPr lang="tr-TR" sz="2200" dirty="0" smtClean="0">
              <a:latin typeface="Times New Roman" pitchFamily="18" charset="0"/>
              <a:cs typeface="Times New Roman" pitchFamily="18" charset="0"/>
            </a:endParaRPr>
          </a:p>
          <a:p>
            <a:pPr algn="just">
              <a:lnSpc>
                <a:spcPct val="120000"/>
              </a:lnSpc>
              <a:defRPr/>
            </a:pPr>
            <a:endParaRPr lang="tr-TR" sz="2200" dirty="0">
              <a:latin typeface="Times New Roman" pitchFamily="18" charset="0"/>
              <a:cs typeface="Times New Roman" pitchFamily="18" charset="0"/>
            </a:endParaRPr>
          </a:p>
          <a:p>
            <a:pPr algn="just">
              <a:lnSpc>
                <a:spcPct val="120000"/>
              </a:lnSpc>
              <a:buFont typeface="Wingdings" pitchFamily="2" charset="2"/>
              <a:buChar char="Ø"/>
              <a:defRPr/>
            </a:pPr>
            <a:r>
              <a:rPr lang="tr-TR" sz="2200" dirty="0">
                <a:latin typeface="Times New Roman" pitchFamily="18" charset="0"/>
                <a:cs typeface="Times New Roman" pitchFamily="18" charset="0"/>
              </a:rPr>
              <a:t> Bu programın B.2 başlığı “Okullarda Obezite ile Mücadele, Yeterli ve Dengeli Beslenme ve Düzenli Fiziksel Aktivite Alışkanlığının Kazandırılması” başlığı altında çocuklarda fiziksel aktivite alışkanlığının kazandırılması hedeflenmektedir. 	</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Fiziksel Aktivite Uygunluk Karnesi</a:t>
            </a:r>
          </a:p>
        </p:txBody>
      </p:sp>
      <p:sp>
        <p:nvSpPr>
          <p:cNvPr id="3" name="2 Dikdörtgen"/>
          <p:cNvSpPr/>
          <p:nvPr/>
        </p:nvSpPr>
        <p:spPr>
          <a:xfrm>
            <a:off x="737356" y="1428736"/>
            <a:ext cx="10729737" cy="4525854"/>
          </a:xfrm>
          <a:prstGeom prst="rect">
            <a:avLst/>
          </a:prstGeom>
        </p:spPr>
        <p:txBody>
          <a:bodyPr wrap="square">
            <a:spAutoFit/>
          </a:bodyPr>
          <a:lstStyle/>
          <a:p>
            <a:pPr algn="just">
              <a:lnSpc>
                <a:spcPct val="120000"/>
              </a:lnSpc>
              <a:buFont typeface="Wingdings" pitchFamily="2" charset="2"/>
              <a:buChar char="Ø"/>
              <a:defRPr/>
            </a:pPr>
            <a:r>
              <a:rPr lang="tr-TR" sz="2200" dirty="0">
                <a:latin typeface="Times New Roman" pitchFamily="18" charset="0"/>
                <a:cs typeface="Times New Roman" pitchFamily="18" charset="0"/>
              </a:rPr>
              <a:t> Bakanlığımızca Sağlıklı Beslenme ve Fiziksel Aktivite ile ilgili MEB’e  önerileri sunularak bilim kurulu kararı ile “Fiziksel Aktivite Uygunluk Karnesi” geliştirilmiştir. </a:t>
            </a:r>
            <a:endParaRPr lang="tr-TR" sz="2200" dirty="0" smtClean="0">
              <a:latin typeface="Times New Roman" pitchFamily="18" charset="0"/>
              <a:cs typeface="Times New Roman" pitchFamily="18" charset="0"/>
            </a:endParaRPr>
          </a:p>
          <a:p>
            <a:pPr algn="just">
              <a:lnSpc>
                <a:spcPct val="120000"/>
              </a:lnSpc>
              <a:defRPr/>
            </a:pPr>
            <a:endParaRPr lang="tr-TR" sz="2200" dirty="0">
              <a:latin typeface="Times New Roman" pitchFamily="18" charset="0"/>
              <a:cs typeface="Times New Roman" pitchFamily="18" charset="0"/>
            </a:endParaRPr>
          </a:p>
          <a:p>
            <a:pPr algn="just">
              <a:lnSpc>
                <a:spcPct val="120000"/>
              </a:lnSpc>
              <a:buFont typeface="Wingdings" pitchFamily="2" charset="2"/>
              <a:buChar char="Ø"/>
              <a:defRPr/>
            </a:pPr>
            <a:r>
              <a:rPr lang="tr-TR" sz="2200" dirty="0">
                <a:latin typeface="Times New Roman" pitchFamily="18" charset="0"/>
                <a:cs typeface="Times New Roman" pitchFamily="18" charset="0"/>
              </a:rPr>
              <a:t> Fiziksel Aktivite Uygunluk Karnesi eğitim ve öğretim yılı başında ve sonunda olmak üzere yılda 2 kez verilecek olup uygulamada mekik, şınav, otur-uzan esneklik ölçümü, vücut ağırlığı ve boy uzunluğu ölçümü değerlendirilecektir. </a:t>
            </a:r>
            <a:endParaRPr lang="tr-TR" sz="2200" dirty="0" smtClean="0">
              <a:latin typeface="Times New Roman" pitchFamily="18" charset="0"/>
              <a:cs typeface="Times New Roman" pitchFamily="18" charset="0"/>
            </a:endParaRPr>
          </a:p>
          <a:p>
            <a:pPr algn="just">
              <a:lnSpc>
                <a:spcPct val="120000"/>
              </a:lnSpc>
              <a:defRPr/>
            </a:pPr>
            <a:endParaRPr lang="tr-TR" sz="2200" dirty="0">
              <a:latin typeface="Times New Roman" pitchFamily="18" charset="0"/>
              <a:cs typeface="Times New Roman" pitchFamily="18" charset="0"/>
            </a:endParaRPr>
          </a:p>
          <a:p>
            <a:pPr algn="just">
              <a:lnSpc>
                <a:spcPct val="120000"/>
              </a:lnSpc>
              <a:buFont typeface="Wingdings" pitchFamily="2" charset="2"/>
              <a:buChar char="Ø"/>
              <a:defRPr/>
            </a:pPr>
            <a:r>
              <a:rPr lang="tr-TR" sz="2200" dirty="0">
                <a:latin typeface="Times New Roman" pitchFamily="18" charset="0"/>
                <a:cs typeface="Times New Roman" pitchFamily="18" charset="0"/>
              </a:rPr>
              <a:t> Fiziksel Aktivite Uygunluk Karnesi ana karnedeki beden eğitimi ve spor ders notunu etkilemeyecek ve çocuklara ait bilgiler gizli tutulup her çocuğun kendi ailesiyle paylaşılacaktır. E-okul veri tabanından da velilerin diğer karne notlarına erişimleri gibi Fiziksel Aktivite Uygunluk Karnesine de ulaşımlarının sağlanmasına çalışılacaktır.</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0" y="42895"/>
            <a:ext cx="12190413" cy="671463"/>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a:ln w="11430"/>
                <a:solidFill>
                  <a:schemeClr val="bg1"/>
                </a:solidFill>
                <a:latin typeface="Times New Roman" pitchFamily="18" charset="0"/>
                <a:ea typeface="+mj-ea"/>
                <a:cs typeface="Times New Roman" pitchFamily="18" charset="0"/>
              </a:rPr>
              <a:t>Fiziksel Aktivite Uygunluk Karnesi</a:t>
            </a:r>
          </a:p>
        </p:txBody>
      </p:sp>
      <p:sp>
        <p:nvSpPr>
          <p:cNvPr id="3" name="2 Dikdörtgen"/>
          <p:cNvSpPr/>
          <p:nvPr/>
        </p:nvSpPr>
        <p:spPr>
          <a:xfrm>
            <a:off x="808794" y="2428868"/>
            <a:ext cx="10657183" cy="3156057"/>
          </a:xfrm>
          <a:prstGeom prst="rect">
            <a:avLst/>
          </a:prstGeom>
        </p:spPr>
        <p:txBody>
          <a:bodyPr wrap="square">
            <a:spAutoFit/>
          </a:bodyPr>
          <a:lstStyle/>
          <a:p>
            <a:pPr algn="just">
              <a:lnSpc>
                <a:spcPct val="120000"/>
              </a:lnSpc>
              <a:buFont typeface="Wingdings" pitchFamily="2" charset="2"/>
              <a:buChar char="Ø"/>
              <a:defRPr/>
            </a:pPr>
            <a:r>
              <a:rPr lang="tr-TR" sz="2400" dirty="0">
                <a:latin typeface="Times New Roman" pitchFamily="18" charset="0"/>
                <a:cs typeface="Times New Roman" pitchFamily="18" charset="0"/>
              </a:rPr>
              <a:t>  “Fiziksel Aktivite Uygunluk Karnesi”  çalışmasına 2016-2017 yılı eğitim-öğretim dönemi içerisinde </a:t>
            </a:r>
            <a:r>
              <a:rPr lang="tr-TR" sz="2400" dirty="0" smtClean="0">
                <a:latin typeface="Times New Roman" pitchFamily="18" charset="0"/>
                <a:cs typeface="Times New Roman" pitchFamily="18" charset="0"/>
              </a:rPr>
              <a:t>başlanmıştır.</a:t>
            </a:r>
          </a:p>
          <a:p>
            <a:pPr algn="just">
              <a:lnSpc>
                <a:spcPct val="120000"/>
              </a:lnSpc>
              <a:defRPr/>
            </a:pPr>
            <a:endParaRPr lang="tr-TR" sz="2400" dirty="0" smtClean="0">
              <a:latin typeface="Times New Roman" pitchFamily="18" charset="0"/>
              <a:cs typeface="Times New Roman" pitchFamily="18" charset="0"/>
            </a:endParaRPr>
          </a:p>
          <a:p>
            <a:pPr algn="just">
              <a:lnSpc>
                <a:spcPct val="120000"/>
              </a:lnSpc>
              <a:buFont typeface="Wingdings" pitchFamily="2" charset="2"/>
              <a:buChar char="Ø"/>
              <a:defRPr/>
            </a:pPr>
            <a:r>
              <a:rPr lang="tr-TR" sz="2400" dirty="0" smtClean="0">
                <a:latin typeface="Times New Roman" pitchFamily="18" charset="0"/>
                <a:cs typeface="Times New Roman" pitchFamily="18" charset="0"/>
              </a:rPr>
              <a:t> Gelecek </a:t>
            </a:r>
            <a:r>
              <a:rPr lang="tr-TR" sz="2400" dirty="0">
                <a:latin typeface="Times New Roman" pitchFamily="18" charset="0"/>
                <a:cs typeface="Times New Roman" pitchFamily="18" charset="0"/>
              </a:rPr>
              <a:t>döneme ait eğitim-öğretim dönemleri için ise, 15 Nisan-15 Mayıs tarihleri arasında yılda 2 kere olmak üzere çocukların mekik, şınav, otur-uzan esneklik ölçümü, vücut ağırlığı ve boy uzunluğu ölçümü yapılarak, büyüme ve gelişmeleri takip edilecektir.</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99938"/>
            <a:ext cx="12190413" cy="7029400"/>
          </a:xfrm>
          <a:prstGeom prst="rect">
            <a:avLst/>
          </a:prstGeom>
          <a:noFill/>
        </p:spPr>
      </p:pic>
      <p:sp>
        <p:nvSpPr>
          <p:cNvPr id="4" name="3 Dikdörtgen"/>
          <p:cNvSpPr/>
          <p:nvPr/>
        </p:nvSpPr>
        <p:spPr>
          <a:xfrm>
            <a:off x="0" y="1000108"/>
            <a:ext cx="12190413" cy="1754326"/>
          </a:xfrm>
          <a:prstGeom prst="rect">
            <a:avLst/>
          </a:prstGeom>
        </p:spPr>
        <p:txBody>
          <a:bodyPr wrap="square">
            <a:spAutoFit/>
          </a:bodyPr>
          <a:lstStyle/>
          <a:p>
            <a:pPr algn="ctr"/>
            <a:r>
              <a:rPr lang="tr-TR" sz="5400" b="1" dirty="0" smtClean="0">
                <a:solidFill>
                  <a:srgbClr val="C00000"/>
                </a:solidFill>
                <a:latin typeface="+mn-lt"/>
              </a:rPr>
              <a:t>Türkiye Bağımlılıkla Mücadele </a:t>
            </a:r>
          </a:p>
          <a:p>
            <a:pPr algn="ctr"/>
            <a:r>
              <a:rPr lang="tr-TR" sz="5400" b="1" dirty="0" smtClean="0">
                <a:solidFill>
                  <a:srgbClr val="C00000"/>
                </a:solidFill>
                <a:latin typeface="+mn-lt"/>
              </a:rPr>
              <a:t>Eğitim Programı</a:t>
            </a:r>
          </a:p>
        </p:txBody>
      </p:sp>
      <p:pic>
        <p:nvPicPr>
          <p:cNvPr id="1026" name="Picture 2" descr="türkiye ba&amp;gbreve;ımlılıkla mücadele e&amp;gbreve;itim programı ile ilgili görsel sonucu"/>
          <p:cNvPicPr>
            <a:picLocks noChangeAspect="1" noChangeArrowheads="1"/>
          </p:cNvPicPr>
          <p:nvPr/>
        </p:nvPicPr>
        <p:blipFill>
          <a:blip r:embed="rId3" cstate="print"/>
          <a:srcRect/>
          <a:stretch>
            <a:fillRect/>
          </a:stretch>
        </p:blipFill>
        <p:spPr bwMode="auto">
          <a:xfrm>
            <a:off x="6523834" y="3500438"/>
            <a:ext cx="5143533" cy="3214710"/>
          </a:xfrm>
          <a:prstGeom prst="rect">
            <a:avLst/>
          </a:prstGeom>
          <a:noFill/>
        </p:spPr>
      </p:pic>
      <p:pic>
        <p:nvPicPr>
          <p:cNvPr id="5122" name="Picture 2" descr="türkiye bağımlılıkla mücadele ile ilgili görsel sonucu">
            <a:hlinkClick r:id="rId4"/>
          </p:cNvPr>
          <p:cNvPicPr>
            <a:picLocks noChangeAspect="1" noChangeArrowheads="1"/>
          </p:cNvPicPr>
          <p:nvPr/>
        </p:nvPicPr>
        <p:blipFill>
          <a:blip r:embed="rId5"/>
          <a:srcRect/>
          <a:stretch>
            <a:fillRect/>
          </a:stretch>
        </p:blipFill>
        <p:spPr bwMode="auto">
          <a:xfrm>
            <a:off x="237290" y="3500438"/>
            <a:ext cx="5715000" cy="3033705"/>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1500174"/>
            <a:ext cx="10657183" cy="4827284"/>
          </a:xfrm>
          <a:prstGeom prst="rect">
            <a:avLst/>
          </a:prstGeom>
        </p:spPr>
        <p:txBody>
          <a:bodyPr wrap="square">
            <a:spAutoFit/>
          </a:bodyPr>
          <a:lstStyle/>
          <a:p>
            <a:pPr algn="just">
              <a:lnSpc>
                <a:spcPct val="150000"/>
              </a:lnSpc>
              <a:buFont typeface="Wingdings" pitchFamily="2" charset="2"/>
              <a:buChar char="Ø"/>
            </a:pPr>
            <a:r>
              <a:rPr lang="tr-TR" sz="2400" dirty="0" smtClean="0">
                <a:latin typeface="Times New Roman" pitchFamily="18" charset="0"/>
                <a:cs typeface="Times New Roman" pitchFamily="18" charset="0"/>
              </a:rPr>
              <a:t> Türkiye Yeşilay Cemiyeti ve Milli Eğitim Bakanlığı Hayat Boyu Öğrenme Genel Müdürlüğü iş birliğinde geliştirilen, okul ve aile tabanlı yöntemleri bir araya getirerek toplum genelinde bağımlılık konusunda farkındalık oluşturmayı amaçlayan ‘</a:t>
            </a:r>
            <a:r>
              <a:rPr lang="tr-TR" sz="2400" b="1" dirty="0" smtClean="0">
                <a:latin typeface="Times New Roman" pitchFamily="18" charset="0"/>
                <a:cs typeface="Times New Roman" pitchFamily="18" charset="0"/>
              </a:rPr>
              <a:t>’Türkiye Bağımlılıkla Mücadele Eğitim Programını</a:t>
            </a:r>
            <a:r>
              <a:rPr lang="tr-TR" sz="2400" dirty="0" smtClean="0">
                <a:latin typeface="Times New Roman" pitchFamily="18" charset="0"/>
                <a:cs typeface="Times New Roman" pitchFamily="18" charset="0"/>
              </a:rPr>
              <a:t>’’ (TBM) geliştirmiştir.</a:t>
            </a:r>
          </a:p>
          <a:p>
            <a:pPr algn="just">
              <a:lnSpc>
                <a:spcPct val="150000"/>
              </a:lnSpc>
            </a:pPr>
            <a:endParaRPr lang="tr-TR" sz="1600" dirty="0" smtClean="0">
              <a:latin typeface="Times New Roman" pitchFamily="18" charset="0"/>
              <a:cs typeface="Times New Roman" pitchFamily="18" charset="0"/>
            </a:endParaRPr>
          </a:p>
          <a:p>
            <a:pPr algn="just">
              <a:lnSpc>
                <a:spcPct val="150000"/>
              </a:lnSpc>
              <a:buFont typeface="Wingdings" pitchFamily="2" charset="2"/>
              <a:buChar char="Ø"/>
            </a:pPr>
            <a:r>
              <a:rPr lang="tr-TR" sz="2400" dirty="0" smtClean="0">
                <a:latin typeface="Times New Roman" pitchFamily="18" charset="0"/>
                <a:cs typeface="Times New Roman" pitchFamily="18" charset="0"/>
              </a:rPr>
              <a:t> Bu eğitim programı ile sigara, alkol, uyuşturucu madde, teknoloji gibi çeşitli bağımlılıklarla ilgili olarak başta çocuklar ve gençler olmak üzere toplumun genelinde farkındalığın arttırılması ve bu maddelerin kullanımının bilgi ve bilinçle önüne geçilmesi amaçlanmaktadır.</a:t>
            </a:r>
            <a:endParaRPr lang="tr-TR" sz="1200" dirty="0" smtClean="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Türkiye Bağımlılıkla Mücadele Eğitim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80232" y="1571612"/>
            <a:ext cx="10585177" cy="4585871"/>
          </a:xfrm>
          <a:prstGeom prst="rect">
            <a:avLst/>
          </a:prstGeom>
        </p:spPr>
        <p:txBody>
          <a:bodyPr wrap="square">
            <a:spAutoFit/>
          </a:bodyPr>
          <a:lstStyle/>
          <a:p>
            <a:pPr algn="just"/>
            <a:endParaRPr lang="tr-TR" sz="16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Türkiye Bağımlılıklarla Mücadele Eğitim Programı (TBM)” ülkemizde yaşayan çocuk ve gençlerin daha güvenli ve sağlıklı bir hayat sürdürmelerine katkıda bulunmak amacıyla yeni neslin bağımlılıklarla ilgili bilinç düzeylerini arttırmayı hedeflemektedir.</a:t>
            </a:r>
          </a:p>
          <a:p>
            <a:pPr algn="just"/>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Türkiye’de ilk defa bağımlılıkla mücadele de bu kadar büyük hedef kitleye hitap eden bir program meydana getirilmiştir. </a:t>
            </a:r>
          </a:p>
          <a:p>
            <a:pPr algn="just"/>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Bu program konu alan uzmanlarının desteği ile ülkenin sosyolojik yapısı, ihtiyaçları ve mevcut eğitim sistemi göz önüne alınarak tüm Türkiye’de uygulanabilecek bir şekilde geliştirilmiştir.</a:t>
            </a:r>
            <a:endParaRPr lang="tr-TR" sz="1200" dirty="0" smtClean="0">
              <a:latin typeface="Times New Roman" pitchFamily="18" charset="0"/>
              <a:cs typeface="Times New Roman" pitchFamily="18" charset="0"/>
            </a:endParaRPr>
          </a:p>
          <a:p>
            <a:endParaRPr lang="tr-TR" sz="1200" dirty="0" smtClean="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Türkiye Bağımlılıkla Mücadele Eğitim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08794" y="1928802"/>
            <a:ext cx="10572824" cy="3785652"/>
          </a:xfrm>
          <a:prstGeom prst="rect">
            <a:avLst/>
          </a:prstGeom>
        </p:spPr>
        <p:txBody>
          <a:bodyPr wrap="square">
            <a:spAutoFit/>
          </a:bodyPr>
          <a:lstStyle/>
          <a:p>
            <a:pPr algn="just"/>
            <a:endParaRPr lang="tr-TR" sz="12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Eğitim programında kullanılan tüm içerikler Yeşilay Bilim Kurulu’nun da içinde bulunduğu profesyonel bir uzman kadrosu tarafından bilimsel temelli yaklaşım ile her yaş seviyesine uygun, bilimsel, kanıta dayalı ve modüler olarak hazırlanmıştır.</a:t>
            </a:r>
          </a:p>
          <a:p>
            <a:pPr algn="just"/>
            <a:endParaRPr lang="tr-TR" sz="2400" dirty="0" smtClean="0">
              <a:latin typeface="Times New Roman" pitchFamily="18" charset="0"/>
              <a:cs typeface="Times New Roman" pitchFamily="18" charset="0"/>
            </a:endParaRPr>
          </a:p>
          <a:p>
            <a:pPr algn="just"/>
            <a:endParaRPr lang="tr-TR" sz="12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 TBM öğrencilerin önleme bağlamındaki temel ihtiyaçları dikkate alınarak  geliştirilmiş olup </a:t>
            </a:r>
            <a:r>
              <a:rPr lang="tr-TR" sz="2400" b="1" dirty="0" smtClean="0">
                <a:latin typeface="Times New Roman" pitchFamily="18" charset="0"/>
                <a:cs typeface="Times New Roman" pitchFamily="18" charset="0"/>
              </a:rPr>
              <a:t>‘’Tütün Bağımlılığı’’</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’Alkol Bağımlılığı</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’Madde Bağımlılığı</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’Teknoloji Bağımlılığı</a:t>
            </a:r>
            <a:r>
              <a:rPr lang="tr-TR" sz="2400" dirty="0" smtClean="0">
                <a:latin typeface="Times New Roman" pitchFamily="18" charset="0"/>
                <a:cs typeface="Times New Roman" pitchFamily="18" charset="0"/>
              </a:rPr>
              <a:t>’’ ve ‘</a:t>
            </a:r>
            <a:r>
              <a:rPr lang="tr-TR" sz="2400" b="1" dirty="0" smtClean="0">
                <a:latin typeface="Times New Roman" pitchFamily="18" charset="0"/>
                <a:cs typeface="Times New Roman" pitchFamily="18" charset="0"/>
              </a:rPr>
              <a:t>’Sağlıklı Yaşama</a:t>
            </a:r>
            <a:r>
              <a:rPr lang="tr-TR" sz="2400" dirty="0" smtClean="0">
                <a:latin typeface="Times New Roman" pitchFamily="18" charset="0"/>
                <a:cs typeface="Times New Roman" pitchFamily="18" charset="0"/>
              </a:rPr>
              <a:t>’’ olmak üzere 5 alanda, </a:t>
            </a:r>
            <a:r>
              <a:rPr lang="tr-TR" sz="2400" b="1" dirty="0" smtClean="0">
                <a:latin typeface="Times New Roman" pitchFamily="18" charset="0"/>
                <a:cs typeface="Times New Roman" pitchFamily="18" charset="0"/>
              </a:rPr>
              <a:t>anaokulu, ilkokul, ortaokul ve lise öğrencileri ile yetişkinler için hazırlanmış</a:t>
            </a:r>
            <a:r>
              <a:rPr lang="tr-TR" sz="2400" dirty="0" smtClean="0">
                <a:latin typeface="Times New Roman" pitchFamily="18" charset="0"/>
                <a:cs typeface="Times New Roman" pitchFamily="18" charset="0"/>
              </a:rPr>
              <a:t>, kazanım  temelli toplam 18 modülden oluşmaktadır. </a:t>
            </a:r>
            <a:endParaRPr lang="tr-TR" sz="2400" dirty="0">
              <a:latin typeface="Times New Roman" pitchFamily="18" charset="0"/>
              <a:cs typeface="Times New Roman" pitchFamily="18" charset="0"/>
            </a:endParaRP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Türkiye Bağımlılıkla Mücadele Eğitim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tlu öğrenci resimleri ile ilgili görsel sonucu"/>
          <p:cNvPicPr>
            <a:picLocks noChangeAspect="1" noChangeArrowheads="1"/>
          </p:cNvPicPr>
          <p:nvPr/>
        </p:nvPicPr>
        <p:blipFill>
          <a:blip r:embed="rId2" cstate="print"/>
          <a:srcRect/>
          <a:stretch>
            <a:fillRect/>
          </a:stretch>
        </p:blipFill>
        <p:spPr bwMode="auto">
          <a:xfrm>
            <a:off x="808794" y="1162934"/>
            <a:ext cx="5502436" cy="4786346"/>
          </a:xfrm>
          <a:prstGeom prst="rect">
            <a:avLst/>
          </a:prstGeom>
          <a:ln>
            <a:noFill/>
          </a:ln>
          <a:effectLst>
            <a:outerShdw blurRad="292100" dist="139700" dir="2700000" algn="tl" rotWithShape="0">
              <a:srgbClr val="333333">
                <a:alpha val="65000"/>
              </a:srgbClr>
            </a:outerShdw>
          </a:effectLst>
        </p:spPr>
      </p:pic>
      <p:sp>
        <p:nvSpPr>
          <p:cNvPr id="8" name="7 Metin kutusu"/>
          <p:cNvSpPr txBox="1"/>
          <p:nvPr/>
        </p:nvSpPr>
        <p:spPr>
          <a:xfrm>
            <a:off x="6309523" y="3133419"/>
            <a:ext cx="5880893" cy="1138773"/>
          </a:xfrm>
          <a:prstGeom prst="rect">
            <a:avLst/>
          </a:prstGeom>
          <a:noFill/>
        </p:spPr>
        <p:txBody>
          <a:bodyPr wrap="square" rtlCol="0">
            <a:spAutoFit/>
          </a:bodyPr>
          <a:lstStyle/>
          <a:p>
            <a:pPr algn="ctr"/>
            <a:r>
              <a:rPr lang="tr-TR" sz="6800" b="1" dirty="0" smtClean="0">
                <a:solidFill>
                  <a:schemeClr val="accent2">
                    <a:lumMod val="75000"/>
                  </a:schemeClr>
                </a:solidFill>
                <a:latin typeface="Segoe Print" pitchFamily="2" charset="0"/>
                <a:cs typeface="Arial" pitchFamily="34" charset="0"/>
              </a:rPr>
              <a:t>Teşekkürler</a:t>
            </a:r>
            <a:endParaRPr lang="tr-TR" sz="6800" b="1" dirty="0">
              <a:solidFill>
                <a:schemeClr val="accent2">
                  <a:lumMod val="75000"/>
                </a:schemeClr>
              </a:solidFill>
              <a:latin typeface="Segoe Print" pitchFamily="2" charset="0"/>
              <a:cs typeface="Aria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42895"/>
            <a:ext cx="12190413" cy="671463"/>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3200" b="1" dirty="0" smtClean="0">
                <a:ln w="11430"/>
                <a:solidFill>
                  <a:schemeClr val="bg1"/>
                </a:solidFill>
                <a:latin typeface="Times New Roman" pitchFamily="18" charset="0"/>
                <a:ea typeface="+mj-ea"/>
                <a:cs typeface="Times New Roman" pitchFamily="18" charset="0"/>
              </a:rPr>
              <a:t>Okul  ve Değerlendirme Ekibi Sayıları</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1594612" y="2143116"/>
          <a:ext cx="8429685" cy="3786212"/>
        </p:xfrm>
        <a:graphic>
          <a:graphicData uri="http://schemas.openxmlformats.org/drawingml/2006/table">
            <a:tbl>
              <a:tblPr/>
              <a:tblGrid>
                <a:gridCol w="2697499"/>
                <a:gridCol w="1079000"/>
                <a:gridCol w="1079000"/>
                <a:gridCol w="1079000"/>
                <a:gridCol w="2495186"/>
              </a:tblGrid>
              <a:tr h="711422">
                <a:tc rowSpan="2">
                  <a:txBody>
                    <a:bodyPr/>
                    <a:lstStyle/>
                    <a:p>
                      <a:pPr algn="ctr" rtl="0" fontAlgn="ctr"/>
                      <a:r>
                        <a:rPr lang="tr-TR" sz="1800" b="1" i="0" u="none" strike="noStrike" dirty="0">
                          <a:solidFill>
                            <a:srgbClr val="000000"/>
                          </a:solidFill>
                          <a:latin typeface="Times New Roman" pitchFamily="18" charset="0"/>
                          <a:cs typeface="Times New Roman" pitchFamily="18" charset="0"/>
                        </a:rPr>
                        <a:t>İLÇELER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3">
                  <a:txBody>
                    <a:bodyPr/>
                    <a:lstStyle/>
                    <a:p>
                      <a:pPr algn="ctr" rtl="0" fontAlgn="ctr"/>
                      <a:r>
                        <a:rPr lang="tr-TR" sz="1800" b="1" i="0" u="none" strike="noStrike" dirty="0">
                          <a:solidFill>
                            <a:srgbClr val="000000"/>
                          </a:solidFill>
                          <a:latin typeface="Times New Roman" pitchFamily="18" charset="0"/>
                          <a:cs typeface="Times New Roman" pitchFamily="18" charset="0"/>
                        </a:rPr>
                        <a:t>İlçe 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800" b="1" i="0" u="none" strike="noStrike">
                          <a:solidFill>
                            <a:srgbClr val="000000"/>
                          </a:solidFill>
                          <a:latin typeface="Times New Roman" pitchFamily="18" charset="0"/>
                          <a:cs typeface="Times New Roman" pitchFamily="18" charset="0"/>
                        </a:rPr>
                        <a:t>Okul Değerlendirme Ekip  Sayıları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711422">
                <a:tc vMerge="1">
                  <a:txBody>
                    <a:bodyPr/>
                    <a:lstStyle/>
                    <a:p>
                      <a:endParaRPr lang="tr-TR"/>
                    </a:p>
                  </a:txBody>
                  <a:tcPr/>
                </a:tc>
                <a:tc>
                  <a:txBody>
                    <a:bodyPr/>
                    <a:lstStyle/>
                    <a:p>
                      <a:pPr algn="ctr" rtl="0" fontAlgn="ctr"/>
                      <a:r>
                        <a:rPr lang="tr-TR" sz="1800" b="1" i="0" u="none" strike="noStrike">
                          <a:solidFill>
                            <a:srgbClr val="000000"/>
                          </a:solidFill>
                          <a:latin typeface="Times New Roman" pitchFamily="18" charset="0"/>
                          <a:cs typeface="Times New Roman" pitchFamily="18" charset="0"/>
                        </a:rPr>
                        <a:t>Kamu</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0" fontAlgn="ctr"/>
                      <a:r>
                        <a:rPr lang="tr-TR" sz="1800" b="1" i="0" u="none" strike="noStrike">
                          <a:solidFill>
                            <a:srgbClr val="000000"/>
                          </a:solidFill>
                          <a:latin typeface="Times New Roman" pitchFamily="18" charset="0"/>
                          <a:cs typeface="Times New Roman" pitchFamily="18" charset="0"/>
                        </a:rPr>
                        <a:t>Özel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rtl="0" fontAlgn="ctr"/>
                      <a:r>
                        <a:rPr lang="tr-TR" sz="1800" b="1" i="0" u="none" strike="noStrike" dirty="0">
                          <a:solidFill>
                            <a:srgbClr val="000000"/>
                          </a:solidFill>
                          <a:latin typeface="Times New Roman" pitchFamily="18" charset="0"/>
                          <a:cs typeface="Times New Roman" pitchFamily="18" charset="0"/>
                        </a:rPr>
                        <a:t>Toplam</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tr-TR"/>
                    </a:p>
                  </a:txBody>
                  <a:tcPr/>
                </a:tc>
              </a:tr>
              <a:tr h="470262">
                <a:tc>
                  <a:txBody>
                    <a:bodyPr/>
                    <a:lstStyle/>
                    <a:p>
                      <a:pPr algn="ctr" rtl="0" fontAlgn="ctr"/>
                      <a:r>
                        <a:rPr lang="tr-TR" sz="1800" b="1" i="0" u="none" strike="noStrike">
                          <a:solidFill>
                            <a:srgbClr val="000000"/>
                          </a:solidFill>
                          <a:latin typeface="Times New Roman" pitchFamily="18" charset="0"/>
                          <a:cs typeface="Times New Roman" pitchFamily="18" charset="0"/>
                        </a:rPr>
                        <a:t>Okul Öncesi Eğitim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1" i="0" u="none" strike="noStrike">
                          <a:solidFill>
                            <a:srgbClr val="000000"/>
                          </a:solidFill>
                          <a:latin typeface="Times New Roman" pitchFamily="18" charset="0"/>
                          <a:cs typeface="Times New Roman" pitchFamily="18"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1" i="0" u="none" strike="noStrike" dirty="0">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70262">
                <a:tc>
                  <a:txBody>
                    <a:bodyPr/>
                    <a:lstStyle/>
                    <a:p>
                      <a:pPr algn="ctr" rtl="0" fontAlgn="ctr"/>
                      <a:r>
                        <a:rPr lang="tr-TR" sz="1800" b="1" i="0" u="none" strike="noStrike">
                          <a:solidFill>
                            <a:srgbClr val="000000"/>
                          </a:solidFill>
                          <a:latin typeface="Times New Roman" pitchFamily="18" charset="0"/>
                          <a:cs typeface="Times New Roman" pitchFamily="18" charset="0"/>
                        </a:rPr>
                        <a:t>İlkokul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fontAlgn="ctr"/>
                      <a:r>
                        <a:rPr lang="tr-TR" sz="1800" b="0" i="0" u="none" strike="noStrike">
                          <a:solidFill>
                            <a:srgbClr val="000000"/>
                          </a:solidFill>
                          <a:latin typeface="Times New Roman" pitchFamily="18" charset="0"/>
                          <a:cs typeface="Times New Roman" pitchFamily="18" charset="0"/>
                        </a:rPr>
                        <a:t>13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fontAlgn="ctr"/>
                      <a:r>
                        <a:rPr lang="tr-TR" sz="1800" b="0" i="0" u="none" strike="noStrike">
                          <a:solidFill>
                            <a:srgbClr val="000000"/>
                          </a:solidFill>
                          <a:latin typeface="Times New Roman" pitchFamily="18" charset="0"/>
                          <a:cs typeface="Times New Roman"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fontAlgn="ctr"/>
                      <a:r>
                        <a:rPr lang="tr-TR" sz="1800" b="1" i="0" u="none" strike="noStrike">
                          <a:solidFill>
                            <a:srgbClr val="000000"/>
                          </a:solidFill>
                          <a:latin typeface="Times New Roman" pitchFamily="18" charset="0"/>
                          <a:cs typeface="Times New Roman" pitchFamily="18" charset="0"/>
                        </a:rPr>
                        <a:t>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fontAlgn="ctr"/>
                      <a:r>
                        <a:rPr lang="tr-TR" sz="1800" b="1" i="0" u="none" strike="noStrike" dirty="0">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r>
              <a:tr h="470262">
                <a:tc>
                  <a:txBody>
                    <a:bodyPr/>
                    <a:lstStyle/>
                    <a:p>
                      <a:pPr algn="ctr" rtl="0" fontAlgn="ctr"/>
                      <a:r>
                        <a:rPr lang="tr-TR" sz="1800" b="1" i="0" u="none" strike="noStrike">
                          <a:solidFill>
                            <a:srgbClr val="000000"/>
                          </a:solidFill>
                          <a:latin typeface="Times New Roman" pitchFamily="18" charset="0"/>
                          <a:cs typeface="Times New Roman" pitchFamily="18" charset="0"/>
                        </a:rPr>
                        <a:t>Ortaokul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800" b="0" i="0" u="none" strike="noStrike">
                          <a:solidFill>
                            <a:srgbClr val="000000"/>
                          </a:solidFill>
                          <a:latin typeface="Times New Roman" pitchFamily="18" charset="0"/>
                          <a:cs typeface="Times New Roman" pitchFamily="18" charset="0"/>
                        </a:rPr>
                        <a:t>10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800" b="0" i="0" u="none" strike="noStrike">
                          <a:solidFill>
                            <a:srgbClr val="000000"/>
                          </a:solidFill>
                          <a:latin typeface="Times New Roman" pitchFamily="18" charset="0"/>
                          <a:cs typeface="Times New Roman"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800" b="1" i="0" u="none" strike="noStrike">
                          <a:solidFill>
                            <a:srgbClr val="000000"/>
                          </a:solidFill>
                          <a:latin typeface="Times New Roman" pitchFamily="18" charset="0"/>
                          <a:cs typeface="Times New Roman" pitchFamily="18" charset="0"/>
                        </a:rPr>
                        <a:t>10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1800" b="1" i="0" u="none" strike="noStrike" dirty="0">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70262">
                <a:tc>
                  <a:txBody>
                    <a:bodyPr/>
                    <a:lstStyle/>
                    <a:p>
                      <a:pPr algn="ctr" rtl="0" fontAlgn="ctr"/>
                      <a:r>
                        <a:rPr lang="tr-TR" sz="1800" b="1" i="0" u="none" strike="noStrike">
                          <a:solidFill>
                            <a:srgbClr val="000000"/>
                          </a:solidFill>
                          <a:latin typeface="Times New Roman" pitchFamily="18" charset="0"/>
                          <a:cs typeface="Times New Roman" pitchFamily="18" charset="0"/>
                        </a:rPr>
                        <a:t>Lise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rtl="0" fontAlgn="ctr"/>
                      <a:r>
                        <a:rPr lang="tr-TR" sz="1800" b="1" i="0" u="none" strike="noStrike">
                          <a:solidFill>
                            <a:srgbClr val="000000"/>
                          </a:solidFill>
                          <a:latin typeface="Times New Roman" pitchFamily="18" charset="0"/>
                          <a:cs typeface="Times New Roman" pitchFamily="18" charset="0"/>
                        </a:rPr>
                        <a:t>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c>
                  <a:txBody>
                    <a:bodyPr/>
                    <a:lstStyle/>
                    <a:p>
                      <a:pPr algn="ctr" rtl="0" fontAlgn="ctr"/>
                      <a:r>
                        <a:rPr lang="tr-TR" sz="1800" b="1" i="0" u="none" strike="noStrike" dirty="0">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F4E0"/>
                    </a:solidFill>
                  </a:tcPr>
                </a:tc>
              </a:tr>
              <a:tr h="482320">
                <a:tc>
                  <a:txBody>
                    <a:bodyPr/>
                    <a:lstStyle/>
                    <a:p>
                      <a:pPr algn="ctr" rtl="0" fontAlgn="ctr"/>
                      <a:r>
                        <a:rPr lang="tr-TR" sz="1800" b="1" i="0" u="none" strike="noStrike">
                          <a:solidFill>
                            <a:srgbClr val="000000"/>
                          </a:solidFill>
                          <a:latin typeface="Times New Roman" pitchFamily="18" charset="0"/>
                          <a:cs typeface="Times New Roman"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30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0" i="0" u="none" strike="noStrike">
                          <a:solidFill>
                            <a:srgbClr val="000000"/>
                          </a:solidFill>
                          <a:latin typeface="Times New Roman" pitchFamily="18" charset="0"/>
                          <a:cs typeface="Times New Roman"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1" i="0" u="none" strike="noStrike">
                          <a:solidFill>
                            <a:srgbClr val="000000"/>
                          </a:solidFill>
                          <a:latin typeface="Times New Roman" pitchFamily="18" charset="0"/>
                          <a:cs typeface="Times New Roman" pitchFamily="18" charset="0"/>
                        </a:rPr>
                        <a:t>32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rtl="0" fontAlgn="ctr"/>
                      <a:r>
                        <a:rPr lang="tr-TR" sz="1800" b="1" i="0" u="none" strike="noStrike" dirty="0">
                          <a:solidFill>
                            <a:srgbClr val="000000"/>
                          </a:solidFill>
                          <a:latin typeface="Times New Roman" pitchFamily="18" charset="0"/>
                          <a:cs typeface="Times New Roman"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37359" y="1714490"/>
            <a:ext cx="10903037" cy="373948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0" algn="just" eaLnBrk="0" hangingPunct="0">
              <a:lnSpc>
                <a:spcPct val="120000"/>
              </a:lnSpc>
              <a:tabLst>
                <a:tab pos="338138" algn="l"/>
              </a:tabLst>
            </a:pPr>
            <a:endParaRPr lang="tr-TR" sz="16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800" dirty="0" smtClean="0">
                <a:latin typeface="+mn-lt"/>
                <a:ea typeface="Times New Roman" pitchFamily="18" charset="0"/>
                <a:cs typeface="Times New Roman" pitchFamily="18" charset="0"/>
              </a:rPr>
              <a:t> Okulun, </a:t>
            </a:r>
            <a:r>
              <a:rPr lang="tr-TR" sz="2800" b="1" dirty="0" smtClean="0">
                <a:latin typeface="+mn-lt"/>
                <a:ea typeface="Times New Roman" pitchFamily="18" charset="0"/>
                <a:cs typeface="Times New Roman" pitchFamily="18" charset="0"/>
              </a:rPr>
              <a:t>bir idareci, bir öğretmen, bir öğrenci, bir okul aile birliği üyesinden </a:t>
            </a:r>
            <a:r>
              <a:rPr lang="tr-TR" sz="2800" dirty="0" smtClean="0">
                <a:latin typeface="+mn-lt"/>
                <a:ea typeface="Times New Roman" pitchFamily="18" charset="0"/>
                <a:cs typeface="Times New Roman" pitchFamily="18" charset="0"/>
              </a:rPr>
              <a:t>oluşan </a:t>
            </a:r>
            <a:r>
              <a:rPr lang="tr-TR" sz="2800" b="1" dirty="0" smtClean="0">
                <a:latin typeface="+mn-lt"/>
                <a:ea typeface="Times New Roman" pitchFamily="18" charset="0"/>
                <a:cs typeface="Times New Roman" pitchFamily="18" charset="0"/>
              </a:rPr>
              <a:t>Okul Sağlığı Yönetim Ekibi </a:t>
            </a:r>
            <a:r>
              <a:rPr lang="tr-TR" sz="2800" dirty="0" smtClean="0">
                <a:latin typeface="+mn-lt"/>
                <a:ea typeface="Times New Roman" pitchFamily="18" charset="0"/>
                <a:cs typeface="Times New Roman" pitchFamily="18" charset="0"/>
              </a:rPr>
              <a:t>olmalıdır.</a:t>
            </a:r>
          </a:p>
          <a:p>
            <a:pPr indent="0" algn="just" eaLnBrk="0" hangingPunct="0">
              <a:lnSpc>
                <a:spcPct val="120000"/>
              </a:lnSpc>
              <a:buFont typeface="Wingdings" pitchFamily="2" charset="2"/>
              <a:buChar char="Ø"/>
              <a:tabLst>
                <a:tab pos="338138" algn="l"/>
              </a:tabLst>
            </a:pPr>
            <a:endParaRPr lang="tr-TR" sz="2800" dirty="0" smtClean="0">
              <a:latin typeface="+mn-lt"/>
              <a:ea typeface="Times New Roman" pitchFamily="18" charset="0"/>
              <a:cs typeface="Times New Roman" pitchFamily="18" charset="0"/>
            </a:endParaRPr>
          </a:p>
          <a:p>
            <a:pPr indent="0" algn="just" eaLnBrk="0" hangingPunct="0">
              <a:lnSpc>
                <a:spcPct val="120000"/>
              </a:lnSpc>
              <a:tabLst>
                <a:tab pos="338138" algn="l"/>
              </a:tabLst>
            </a:pPr>
            <a:r>
              <a:rPr lang="tr-TR" sz="2800" dirty="0" smtClean="0">
                <a:latin typeface="+mn-lt"/>
                <a:ea typeface="Times New Roman" pitchFamily="18" charset="0"/>
                <a:cs typeface="Times New Roman" pitchFamily="18" charset="0"/>
              </a:rPr>
              <a:t> </a:t>
            </a:r>
          </a:p>
          <a:p>
            <a:pPr indent="0" algn="just" eaLnBrk="0" hangingPunct="0">
              <a:lnSpc>
                <a:spcPct val="120000"/>
              </a:lnSpc>
              <a:tabLst>
                <a:tab pos="338138" algn="l"/>
              </a:tabLst>
            </a:pPr>
            <a:endParaRPr lang="tr-TR" sz="1600" dirty="0" smtClean="0">
              <a:latin typeface="+mn-lt"/>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800" dirty="0" smtClean="0">
                <a:latin typeface="+mn-lt"/>
                <a:ea typeface="Times New Roman" pitchFamily="18" charset="0"/>
                <a:cs typeface="Times New Roman" pitchFamily="18" charset="0"/>
              </a:rPr>
              <a:t> Okulda bulunduğu takdirde </a:t>
            </a:r>
            <a:r>
              <a:rPr lang="tr-TR" sz="2800" b="1" dirty="0" smtClean="0">
                <a:latin typeface="+mn-lt"/>
                <a:ea typeface="Times New Roman" pitchFamily="18" charset="0"/>
                <a:cs typeface="Times New Roman" pitchFamily="18" charset="0"/>
              </a:rPr>
              <a:t>sağlık çalışanı ve/veya rehber öğretmen </a:t>
            </a:r>
            <a:r>
              <a:rPr lang="tr-TR" sz="2800" dirty="0" smtClean="0">
                <a:latin typeface="+mn-lt"/>
                <a:ea typeface="Times New Roman" pitchFamily="18" charset="0"/>
                <a:cs typeface="Times New Roman" pitchFamily="18" charset="0"/>
              </a:rPr>
              <a:t>ekibin </a:t>
            </a:r>
            <a:r>
              <a:rPr lang="tr-TR" sz="2800" b="1" dirty="0" smtClean="0">
                <a:latin typeface="+mn-lt"/>
                <a:ea typeface="Times New Roman" pitchFamily="18" charset="0"/>
                <a:cs typeface="Times New Roman" pitchFamily="18" charset="0"/>
              </a:rPr>
              <a:t>doğal üyesi</a:t>
            </a:r>
            <a:r>
              <a:rPr lang="tr-TR" sz="2800" dirty="0" smtClean="0">
                <a:latin typeface="+mn-lt"/>
                <a:ea typeface="Times New Roman" pitchFamily="18" charset="0"/>
                <a:cs typeface="Times New Roman" pitchFamily="18" charset="0"/>
              </a:rPr>
              <a:t>dir.</a:t>
            </a:r>
          </a:p>
        </p:txBody>
      </p:sp>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200" b="1" dirty="0" smtClean="0">
              <a:ln w="11430"/>
              <a:solidFill>
                <a:schemeClr val="bg1"/>
              </a:solidFill>
              <a:latin typeface="Times New Roman" pitchFamily="18" charset="0"/>
              <a:ea typeface="+mj-ea"/>
              <a:cs typeface="Times New Roman" pitchFamily="18" charset="0"/>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Okul  Sağlığı Yönetim Ekibi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İl ve İlçe Okul Sağlığı Kurulları</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5121" name="Rectangle 1"/>
          <p:cNvSpPr>
            <a:spLocks noChangeArrowheads="1"/>
          </p:cNvSpPr>
          <p:nvPr/>
        </p:nvSpPr>
        <p:spPr bwMode="auto">
          <a:xfrm>
            <a:off x="880232" y="1071546"/>
            <a:ext cx="10858576" cy="5336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554038" algn="l"/>
              </a:tabLst>
            </a:pPr>
            <a:r>
              <a:rPr lang="tr-TR" sz="2400" b="1" dirty="0" smtClean="0">
                <a:latin typeface="Times New Roman" pitchFamily="18" charset="0"/>
                <a:ea typeface="Verdana" pitchFamily="34" charset="0"/>
                <a:cs typeface="Times New Roman" pitchFamily="18" charset="0"/>
              </a:rPr>
              <a:t>      İl Hıfzıssıhha Kurulu kararıyla; </a:t>
            </a:r>
          </a:p>
          <a:p>
            <a:pPr marL="0" lvl="1" algn="just">
              <a:lnSpc>
                <a:spcPct val="120000"/>
              </a:lnSpc>
              <a:buSzPct val="100000"/>
              <a:tabLst>
                <a:tab pos="554038" algn="l"/>
              </a:tabLst>
            </a:pPr>
            <a:endParaRPr lang="tr-TR" sz="2400" b="1" dirty="0" smtClean="0">
              <a:latin typeface="Times New Roman" pitchFamily="18" charset="0"/>
              <a:ea typeface="Verdana" pitchFamily="34" charset="0"/>
              <a:cs typeface="Times New Roman" pitchFamily="18" charset="0"/>
            </a:endParaRPr>
          </a:p>
          <a:p>
            <a:pPr marL="108000" lvl="1" algn="just">
              <a:lnSpc>
                <a:spcPct val="120000"/>
              </a:lnSpc>
              <a:buSzPct val="100000"/>
              <a:buFont typeface="Wingdings" pitchFamily="2" charset="2"/>
              <a:buChar char="ü"/>
              <a:tabLst>
                <a:tab pos="554038" algn="l"/>
              </a:tabLst>
            </a:pPr>
            <a:r>
              <a:rPr lang="tr-TR" sz="2400" dirty="0" smtClean="0">
                <a:latin typeface="+mn-lt"/>
                <a:ea typeface="Verdana" pitchFamily="34" charset="0"/>
                <a:cs typeface="Arial" pitchFamily="34" charset="0"/>
              </a:rPr>
              <a:t> </a:t>
            </a:r>
            <a:r>
              <a:rPr lang="tr-TR" sz="2400" dirty="0" smtClean="0">
                <a:latin typeface="Times New Roman" pitchFamily="18" charset="0"/>
                <a:ea typeface="Verdana" pitchFamily="34" charset="0"/>
                <a:cs typeface="Times New Roman" pitchFamily="18" charset="0"/>
              </a:rPr>
              <a:t>İllerde Vali/Vali Yardımcısı başkanlığında, İl Sağlık Müdürlüğü ve İl Millî Eğitim Müdürlüğü’nün katılımı ile İl ‘‘</a:t>
            </a:r>
            <a:r>
              <a:rPr lang="tr-TR" sz="2400" b="1" dirty="0" smtClean="0">
                <a:latin typeface="Times New Roman" pitchFamily="18" charset="0"/>
                <a:ea typeface="Verdana" pitchFamily="34" charset="0"/>
                <a:cs typeface="Times New Roman" pitchFamily="18" charset="0"/>
              </a:rPr>
              <a:t>Okul Sağlığı Kurulları’’</a:t>
            </a:r>
            <a:r>
              <a:rPr lang="tr-TR" sz="2400" dirty="0" smtClean="0">
                <a:latin typeface="Times New Roman" pitchFamily="18" charset="0"/>
                <a:ea typeface="Verdana" pitchFamily="34" charset="0"/>
                <a:cs typeface="Times New Roman" pitchFamily="18" charset="0"/>
              </a:rPr>
              <a:t>,</a:t>
            </a:r>
          </a:p>
          <a:p>
            <a:pPr marL="108000" lvl="1" algn="just">
              <a:lnSpc>
                <a:spcPct val="120000"/>
              </a:lnSpc>
              <a:buSzPct val="100000"/>
              <a:buFont typeface="Wingdings" pitchFamily="2" charset="2"/>
              <a:buChar char="ü"/>
              <a:tabLst>
                <a:tab pos="554038" algn="l"/>
              </a:tabLst>
            </a:pPr>
            <a:r>
              <a:rPr lang="tr-TR" sz="2400" dirty="0" smtClean="0">
                <a:latin typeface="Times New Roman" pitchFamily="18" charset="0"/>
                <a:ea typeface="Verdana" pitchFamily="34" charset="0"/>
                <a:cs typeface="Times New Roman" pitchFamily="18" charset="0"/>
              </a:rPr>
              <a:t> İlçelerde Kaymakam başkanlığında, İlçe Sağlık Müdürlüğü ve İlçe Millî Eğitim Müdürlüğü’nün katılımı ile ‘‘</a:t>
            </a:r>
            <a:r>
              <a:rPr lang="tr-TR" sz="2400" b="1" dirty="0" smtClean="0">
                <a:latin typeface="Times New Roman" pitchFamily="18" charset="0"/>
                <a:ea typeface="Verdana" pitchFamily="34" charset="0"/>
                <a:cs typeface="Times New Roman" pitchFamily="18" charset="0"/>
              </a:rPr>
              <a:t>İlçe Okul Sağlığı Kurulları’’ </a:t>
            </a:r>
            <a:r>
              <a:rPr lang="tr-TR" sz="2400" dirty="0" smtClean="0">
                <a:latin typeface="Times New Roman" pitchFamily="18" charset="0"/>
                <a:ea typeface="Verdana" pitchFamily="34" charset="0"/>
                <a:cs typeface="Times New Roman" pitchFamily="18" charset="0"/>
              </a:rPr>
              <a:t>oluşturulacaktır. </a:t>
            </a:r>
            <a:endParaRPr lang="tr-TR" sz="2400" b="1" dirty="0" smtClean="0">
              <a:solidFill>
                <a:srgbClr val="CC0099"/>
              </a:solidFill>
              <a:latin typeface="Times New Roman" pitchFamily="18" charset="0"/>
              <a:ea typeface="Verdana" pitchFamily="34" charset="0"/>
              <a:cs typeface="Times New Roman" pitchFamily="18" charset="0"/>
            </a:endParaRPr>
          </a:p>
          <a:p>
            <a:pPr marL="0" lvl="1" algn="just">
              <a:lnSpc>
                <a:spcPct val="120000"/>
              </a:lnSpc>
              <a:buSzPct val="100000"/>
              <a:buFont typeface="Wingdings" pitchFamily="2" charset="2"/>
              <a:buChar char="Ø"/>
              <a:tabLst>
                <a:tab pos="554038" algn="l"/>
              </a:tabLst>
            </a:pPr>
            <a:endParaRPr lang="tr-TR" sz="1000" dirty="0" smtClean="0">
              <a:latin typeface="Times New Roman" pitchFamily="18" charset="0"/>
              <a:ea typeface="Verdana" pitchFamily="34"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Gerekli görüldüğü hallerde diğer ilgili İl/İlçe kurum temsilcilerinin  (Gençlik ve Spor Müdürlüğü,  Tarım Gıda ve Hayvancılık Müdürlüğü,   Emniyet Müdürlüğü,   Jandarma Komutanlığı,  Yerel Yönetimler,   Üniversiteler gibi)   katılımı sağlanabilir. </a:t>
            </a:r>
          </a:p>
          <a:p>
            <a:pPr marL="0" lvl="1" algn="just">
              <a:lnSpc>
                <a:spcPct val="120000"/>
              </a:lnSpc>
              <a:buSzPct val="100000"/>
              <a:buFont typeface="Wingdings" pitchFamily="2" charset="2"/>
              <a:buChar char="Ø"/>
              <a:tabLst>
                <a:tab pos="554038" algn="l"/>
              </a:tabLst>
            </a:pPr>
            <a:endParaRPr lang="tr-TR" sz="1000" dirty="0" smtClean="0">
              <a:latin typeface="Times New Roman" pitchFamily="18" charset="0"/>
              <a:ea typeface="Verdana" pitchFamily="34"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Bu kurullar, İlçenin okul sağlığı çalışmalarını planlamak ve yapılan çalışmaları değerlendirmek amacıyla </a:t>
            </a:r>
            <a:r>
              <a:rPr lang="tr-TR" sz="2400" b="1" dirty="0" smtClean="0">
                <a:latin typeface="Times New Roman" pitchFamily="18" charset="0"/>
                <a:ea typeface="Verdana" pitchFamily="34" charset="0"/>
                <a:cs typeface="Times New Roman" pitchFamily="18" charset="0"/>
              </a:rPr>
              <a:t>en az yılda 2 kez </a:t>
            </a:r>
            <a:r>
              <a:rPr lang="tr-TR" sz="2400" dirty="0" smtClean="0">
                <a:latin typeface="Times New Roman" pitchFamily="18" charset="0"/>
                <a:ea typeface="Verdana" pitchFamily="34" charset="0"/>
                <a:cs typeface="Times New Roman" pitchFamily="18" charset="0"/>
              </a:rPr>
              <a:t>toplanacaktır.  </a:t>
            </a:r>
            <a:endParaRPr kumimoji="0" lang="tr-TR" sz="2400" b="1" i="1"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37359" y="1071546"/>
            <a:ext cx="10897907" cy="5336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cs typeface="Times New Roman" pitchFamily="18" charset="0"/>
              </a:rPr>
              <a:t> Okul Değerlendirme Ekipleri Millî Eğitim Bakanlığı’na bağlı tüm  resmi ve özel; okulöncesi (anaokulu), ilkokul, ortaokul ve liseler, pansiyonlu okullar ile mesleki eğitim merkezleri, özel eğitim iş uygulama merkezleri, özel eğitim mesleki eğitim merkezlerinin izleme değerlendirme çalışmalarını yürütecektir. </a:t>
            </a:r>
          </a:p>
          <a:p>
            <a:pPr marL="0" lvl="1" algn="just">
              <a:lnSpc>
                <a:spcPct val="120000"/>
              </a:lnSpc>
              <a:buSzPct val="100000"/>
              <a:tabLst>
                <a:tab pos="554038" algn="l"/>
              </a:tabLst>
            </a:pPr>
            <a:endParaRPr lang="tr-TR" sz="1000" dirty="0" smtClean="0">
              <a:latin typeface="Times New Roman" pitchFamily="18"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b="1" dirty="0" smtClean="0">
                <a:latin typeface="Times New Roman" pitchFamily="18" charset="0"/>
                <a:ea typeface="Verdana" pitchFamily="34" charset="0"/>
                <a:cs typeface="Times New Roman" pitchFamily="18" charset="0"/>
              </a:rPr>
              <a:t> İlçe Milli Eğitim Müdürlüğü; </a:t>
            </a:r>
            <a:r>
              <a:rPr lang="tr-TR" sz="2400" dirty="0" smtClean="0">
                <a:latin typeface="Times New Roman" pitchFamily="18" charset="0"/>
                <a:ea typeface="Verdana" pitchFamily="34" charset="0"/>
                <a:cs typeface="Times New Roman" pitchFamily="18" charset="0"/>
              </a:rPr>
              <a:t>İlçe Sağlık Müdürlükleri tarafından okullarda yapılacak izleme ve değerlendirme çalışmalarını okul yönetimlerine önceden bildirecek, okullarda gerekli hazırlıkların yapılmasını sağlayacak, izleme ve değerlendirme çalışmalarına katılacaktır.</a:t>
            </a:r>
          </a:p>
          <a:p>
            <a:pPr marL="0" lvl="1" algn="just">
              <a:lnSpc>
                <a:spcPct val="120000"/>
              </a:lnSpc>
              <a:buSzPct val="100000"/>
              <a:tabLst>
                <a:tab pos="554038" algn="l"/>
              </a:tabLst>
            </a:pPr>
            <a:endParaRPr lang="tr-TR" sz="1000" dirty="0" smtClean="0">
              <a:latin typeface="Times New Roman" pitchFamily="18" charset="0"/>
              <a:cs typeface="Times New Roman" pitchFamily="18"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Program kapsamında okul değerlendirmeleri için okulların açık olduğu dönemde (eğitim - öğretim takvimi içinde), okul ziyaretleri gerçekleştirilecek olup, bu kapsamda eklerde yer alan formlar kullanılacaktır.</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Okul Değerlendirme</a:t>
            </a:r>
            <a:r>
              <a:rPr kumimoji="0" lang="tr-TR" sz="3200" b="1" i="0" u="none" strike="noStrike" kern="1200" cap="none" spc="0" normalizeH="0" noProof="0" dirty="0" smtClean="0">
                <a:ln w="11430"/>
                <a:solidFill>
                  <a:schemeClr val="bg1"/>
                </a:solidFill>
                <a:effectLst/>
                <a:uLnTx/>
                <a:uFillTx/>
                <a:latin typeface="Times New Roman" pitchFamily="18" charset="0"/>
                <a:ea typeface="+mj-ea"/>
                <a:cs typeface="Times New Roman" pitchFamily="18" charset="0"/>
              </a:rPr>
              <a:t> Ekipleri</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Metin kutusu"/>
          <p:cNvSpPr txBox="1"/>
          <p:nvPr/>
        </p:nvSpPr>
        <p:spPr>
          <a:xfrm>
            <a:off x="1023108" y="1714488"/>
            <a:ext cx="10501387" cy="4524315"/>
          </a:xfrm>
          <a:prstGeom prst="rect">
            <a:avLst/>
          </a:prstGeom>
          <a:noFill/>
        </p:spPr>
        <p:txBody>
          <a:bodyPr wrap="square" rtlCol="0">
            <a:spAutoFit/>
          </a:bodyPr>
          <a:lstStyle/>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Programın Tanıtımı ve Kapsamı </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İlçe Sağlık Müdürlüğümüzce Yapılması Gereken / Yapılan Çalışmalar </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İlçe Milli Eğitim Müdürlükleri Tarafından Yapılması Gereken Çalışmalar</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Toplum Sağlığı Merkezleri Tarafından Yapılması Gereken Çalışmalar</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Okul Yönetimleri Tarafından Yapılması Gereken Çalışmalar</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İlçe Değerlendirme Ekipleri Tarafından Yapılması Gereken Çalışmalar</a:t>
            </a:r>
          </a:p>
          <a:p>
            <a:pPr algn="just">
              <a:lnSpc>
                <a:spcPct val="150000"/>
              </a:lnSpc>
              <a:buFont typeface="Wingdings" pitchFamily="2" charset="2"/>
              <a:buChar char="q"/>
            </a:pPr>
            <a:r>
              <a:rPr lang="tr-TR" sz="2400" dirty="0" smtClean="0">
                <a:latin typeface="Times New Roman" pitchFamily="18" charset="0"/>
                <a:ea typeface="Verdana" pitchFamily="34" charset="0"/>
                <a:cs typeface="Times New Roman" pitchFamily="18" charset="0"/>
              </a:rPr>
              <a:t> Halk Sağlığı Müdürlüğü Müdürlüğü Sorumluluğunda Yürütülen Proje ve </a:t>
            </a:r>
          </a:p>
          <a:p>
            <a:pPr algn="just">
              <a:lnSpc>
                <a:spcPct val="150000"/>
              </a:lnSpc>
            </a:pPr>
            <a:r>
              <a:rPr lang="tr-TR" sz="2400" dirty="0" smtClean="0">
                <a:latin typeface="Times New Roman" pitchFamily="18" charset="0"/>
                <a:ea typeface="Verdana" pitchFamily="34" charset="0"/>
                <a:cs typeface="Times New Roman" pitchFamily="18" charset="0"/>
              </a:rPr>
              <a:t>    Programların Tanıtımı</a:t>
            </a:r>
          </a:p>
        </p:txBody>
      </p:sp>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Sunum İçeriği</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94483" y="1285861"/>
            <a:ext cx="10975046" cy="4967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buSzPct val="100000"/>
              <a:tabLst>
                <a:tab pos="554038" algn="l"/>
              </a:tabLst>
            </a:pPr>
            <a:endParaRPr lang="tr-TR" sz="2400" dirty="0" smtClean="0">
              <a:latin typeface="+mn-lt"/>
              <a:ea typeface="Verdana" pitchFamily="34" charset="0"/>
              <a:cs typeface="Arial" pitchFamily="34" charset="0"/>
            </a:endParaRPr>
          </a:p>
          <a:p>
            <a:pPr marL="0" lvl="1" algn="just">
              <a:lnSpc>
                <a:spcPct val="120000"/>
              </a:lnSpc>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a:t>
            </a:r>
            <a:r>
              <a:rPr lang="tr-TR" sz="2400" b="1" dirty="0" smtClean="0">
                <a:latin typeface="Times New Roman" pitchFamily="18" charset="0"/>
                <a:ea typeface="Verdana" pitchFamily="34" charset="0"/>
                <a:cs typeface="Times New Roman" pitchFamily="18" charset="0"/>
              </a:rPr>
              <a:t>İlçe düzeyinde </a:t>
            </a:r>
            <a:r>
              <a:rPr lang="tr-TR" sz="2400" dirty="0" smtClean="0">
                <a:latin typeface="Times New Roman" pitchFamily="18" charset="0"/>
                <a:ea typeface="Verdana" pitchFamily="34" charset="0"/>
                <a:cs typeface="Times New Roman" pitchFamily="18" charset="0"/>
              </a:rPr>
              <a:t>programa ait sonuçlar, eğitim- öğretim yılı sonunda </a:t>
            </a:r>
            <a:r>
              <a:rPr lang="tr-TR" sz="2400" b="1" dirty="0" smtClean="0">
                <a:latin typeface="Times New Roman" pitchFamily="18" charset="0"/>
                <a:ea typeface="Verdana" pitchFamily="34" charset="0"/>
                <a:cs typeface="Times New Roman" pitchFamily="18" charset="0"/>
              </a:rPr>
              <a:t>yılda bir kez Form 4 doldurularak İl Sağlık Müdürlüğü ve İlçe Milli Eğitim Müdürlüğüne</a:t>
            </a:r>
            <a:r>
              <a:rPr lang="tr-TR" sz="2400" dirty="0" smtClean="0">
                <a:latin typeface="Times New Roman" pitchFamily="18" charset="0"/>
                <a:ea typeface="Verdana" pitchFamily="34" charset="0"/>
                <a:cs typeface="Times New Roman" pitchFamily="18" charset="0"/>
              </a:rPr>
              <a:t> bildirilecektir. </a:t>
            </a:r>
          </a:p>
          <a:p>
            <a:pPr marL="0" marR="0" lvl="1" indent="0" algn="just" defTabSz="914400" rtl="0" eaLnBrk="1" fontAlgn="base" latinLnBrk="0" hangingPunct="1">
              <a:lnSpc>
                <a:spcPct val="120000"/>
              </a:lnSpc>
              <a:spcBef>
                <a:spcPct val="0"/>
              </a:spcBef>
              <a:spcAft>
                <a:spcPct val="0"/>
              </a:spcAft>
              <a:buClrTx/>
              <a:buSzPct val="100000"/>
              <a:tabLst>
                <a:tab pos="554038" algn="l"/>
              </a:tabLst>
            </a:pPr>
            <a:endParaRPr lang="tr-TR" sz="1400" dirty="0" smtClean="0">
              <a:latin typeface="Times New Roman" pitchFamily="18" charset="0"/>
              <a:ea typeface="Verdana" pitchFamily="34" charset="0"/>
              <a:cs typeface="Times New Roman" pitchFamily="18" charset="0"/>
            </a:endParaRPr>
          </a:p>
          <a:p>
            <a:pPr marL="0" marR="0" lvl="1" indent="0" algn="just" defTabSz="914400" rtl="0" eaLnBrk="1" fontAlgn="base" latinLnBrk="0" hangingPunct="1">
              <a:lnSpc>
                <a:spcPct val="120000"/>
              </a:lnSpc>
              <a:spcBef>
                <a:spcPct val="0"/>
              </a:spcBef>
              <a:spcAft>
                <a:spcPct val="0"/>
              </a:spcAft>
              <a:buClrTx/>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Sağlık Bakanlığı,  Çocuk ve Ergen Sağlığı Daire Başkanlığına yapılacak bildirimler</a:t>
            </a:r>
            <a:r>
              <a:rPr lang="tr-TR" sz="2400" b="1" dirty="0" smtClean="0">
                <a:latin typeface="Times New Roman" pitchFamily="18" charset="0"/>
                <a:ea typeface="Verdana" pitchFamily="34" charset="0"/>
                <a:cs typeface="Times New Roman" pitchFamily="18" charset="0"/>
              </a:rPr>
              <a:t>, Çocuk,  Ergen,  Kadın ve Üreme Sağlığı Hizmetleri Şubesi </a:t>
            </a:r>
            <a:r>
              <a:rPr lang="tr-TR" sz="2400" dirty="0" smtClean="0">
                <a:latin typeface="Times New Roman" pitchFamily="18" charset="0"/>
                <a:ea typeface="Verdana" pitchFamily="34" charset="0"/>
                <a:cs typeface="Times New Roman" pitchFamily="18" charset="0"/>
              </a:rPr>
              <a:t>aracılığı ile, </a:t>
            </a:r>
          </a:p>
          <a:p>
            <a:pPr marL="0" marR="0" lvl="1" indent="0" algn="just" defTabSz="914400" rtl="0" eaLnBrk="1" fontAlgn="base" latinLnBrk="0" hangingPunct="1">
              <a:lnSpc>
                <a:spcPct val="120000"/>
              </a:lnSpc>
              <a:spcBef>
                <a:spcPct val="0"/>
              </a:spcBef>
              <a:spcAft>
                <a:spcPct val="0"/>
              </a:spcAft>
              <a:buClrTx/>
              <a:buSzPct val="100000"/>
              <a:tabLst>
                <a:tab pos="554038" algn="l"/>
              </a:tabLst>
            </a:pPr>
            <a:endParaRPr lang="tr-TR" sz="1400" dirty="0" smtClean="0">
              <a:latin typeface="Times New Roman" pitchFamily="18" charset="0"/>
              <a:ea typeface="Verdana" pitchFamily="34" charset="0"/>
              <a:cs typeface="Times New Roman" pitchFamily="18" charset="0"/>
            </a:endParaRPr>
          </a:p>
          <a:p>
            <a:pPr marL="0" marR="0" lvl="1" indent="0" algn="just" defTabSz="914400" rtl="0" eaLnBrk="1" fontAlgn="base" latinLnBrk="0" hangingPunct="1">
              <a:lnSpc>
                <a:spcPct val="120000"/>
              </a:lnSpc>
              <a:spcBef>
                <a:spcPct val="0"/>
              </a:spcBef>
              <a:spcAft>
                <a:spcPct val="0"/>
              </a:spcAft>
              <a:buClrTx/>
              <a:buSzPct val="100000"/>
              <a:buFont typeface="Wingdings" pitchFamily="2" charset="2"/>
              <a:buChar char="Ø"/>
              <a:tabLst>
                <a:tab pos="554038" algn="l"/>
              </a:tabLst>
            </a:pPr>
            <a:r>
              <a:rPr lang="tr-TR" sz="2400" dirty="0" smtClean="0">
                <a:latin typeface="Times New Roman" pitchFamily="18" charset="0"/>
                <a:ea typeface="Verdana" pitchFamily="34" charset="0"/>
                <a:cs typeface="Times New Roman" pitchFamily="18" charset="0"/>
              </a:rPr>
              <a:t> Milli Eğitim Bakanlığı, Mesleki ve Teknik Eğitim Genel Müdürlüğü, Öğrenci İşleri ve Sosyal Etkinlikler Daire Başkanlığı’na yapılacak bildirimler ise </a:t>
            </a:r>
            <a:r>
              <a:rPr lang="tr-TR" sz="2400" b="1" dirty="0" smtClean="0">
                <a:latin typeface="Times New Roman" pitchFamily="18" charset="0"/>
                <a:ea typeface="Verdana" pitchFamily="34" charset="0"/>
                <a:cs typeface="Times New Roman" pitchFamily="18" charset="0"/>
              </a:rPr>
              <a:t>İl Milli Eğitim Müdürlüğü Okul Sağlığı Hizmetlerinden sorumlu Şube Müdürlüğü</a:t>
            </a:r>
            <a:r>
              <a:rPr lang="tr-TR" sz="2400" dirty="0" smtClean="0">
                <a:latin typeface="Times New Roman" pitchFamily="18" charset="0"/>
                <a:ea typeface="Verdana" pitchFamily="34" charset="0"/>
                <a:cs typeface="Times New Roman" pitchFamily="18" charset="0"/>
              </a:rPr>
              <a:t> aracılığı ile gerçekleştirilecektir.</a:t>
            </a:r>
          </a:p>
        </p:txBody>
      </p:sp>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w="11430"/>
                <a:solidFill>
                  <a:schemeClr val="bg1"/>
                </a:solidFill>
                <a:effectLst/>
                <a:uLnTx/>
                <a:uFillTx/>
                <a:latin typeface="Times New Roman" pitchFamily="18" charset="0"/>
                <a:ea typeface="+mj-ea"/>
                <a:cs typeface="Times New Roman" pitchFamily="18" charset="0"/>
              </a:rPr>
              <a:t>Okul Değerlendirme</a:t>
            </a:r>
            <a:r>
              <a:rPr kumimoji="0" lang="tr-TR" sz="3200" b="1" i="0" u="none" strike="noStrike" kern="1200" cap="none" spc="0" normalizeH="0" noProof="0" dirty="0" smtClean="0">
                <a:ln w="11430"/>
                <a:solidFill>
                  <a:schemeClr val="bg1"/>
                </a:solidFill>
                <a:effectLst/>
                <a:uLnTx/>
                <a:uFillTx/>
                <a:latin typeface="Times New Roman" pitchFamily="18" charset="0"/>
                <a:ea typeface="+mj-ea"/>
                <a:cs typeface="Times New Roman" pitchFamily="18" charset="0"/>
              </a:rPr>
              <a:t> Ekipleri</a:t>
            </a: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627444"/>
            <a:ext cx="12190413" cy="1311128"/>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b="1" dirty="0" smtClean="0">
                <a:ln w="11430"/>
                <a:solidFill>
                  <a:srgbClr val="C00000"/>
                </a:solidFill>
                <a:latin typeface="Times New Roman" pitchFamily="18" charset="0"/>
                <a:cs typeface="Times New Roman" pitchFamily="18" charset="0"/>
              </a:rPr>
              <a:t>İlçe Sağlık Müdürlüğümüzce </a:t>
            </a:r>
          </a:p>
          <a:p>
            <a:pPr algn="ctr">
              <a:defRPr/>
            </a:pPr>
            <a:r>
              <a:rPr lang="tr-TR" b="1" dirty="0" smtClean="0">
                <a:ln w="11430"/>
                <a:solidFill>
                  <a:srgbClr val="C00000"/>
                </a:solidFill>
                <a:latin typeface="Times New Roman" pitchFamily="18" charset="0"/>
                <a:cs typeface="Times New Roman" pitchFamily="18" charset="0"/>
              </a:rPr>
              <a:t>Yapılması Gereken / Yapılan Çalışmalar</a:t>
            </a:r>
            <a:endParaRPr lang="tr-TR" b="1" dirty="0">
              <a:ln w="1143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93813"/>
            <a:ext cx="12190413" cy="112060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Sağlık Müdürlüğümüzce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 Yapılan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3" name="2 Dikdörtgen"/>
          <p:cNvSpPr/>
          <p:nvPr/>
        </p:nvSpPr>
        <p:spPr>
          <a:xfrm>
            <a:off x="808794" y="1571612"/>
            <a:ext cx="10657183" cy="4893647"/>
          </a:xfrm>
          <a:prstGeom prst="rect">
            <a:avLst/>
          </a:prstGeom>
        </p:spPr>
        <p:txBody>
          <a:bodyPr wrap="square">
            <a:spAutoFit/>
          </a:bodyPr>
          <a:lstStyle/>
          <a:p>
            <a:pPr algn="just">
              <a:buFont typeface="Wingdings" pitchFamily="2" charset="2"/>
              <a:buChar char="Ø"/>
            </a:pPr>
            <a:r>
              <a:rPr lang="tr-TR" sz="2400" dirty="0" smtClean="0">
                <a:latin typeface="Times New Roman" pitchFamily="18" charset="0"/>
                <a:ea typeface="Verdana" pitchFamily="34" charset="0"/>
                <a:cs typeface="Times New Roman" pitchFamily="18" charset="0"/>
              </a:rPr>
              <a:t>İlçe Milli Eğitim Müdürlüğünden tüm okulların isimleri ve bu okullardaki öğrenci mevcutları alınacaktır.</a:t>
            </a:r>
          </a:p>
          <a:p>
            <a:pPr algn="just">
              <a:buFont typeface="Wingdings" pitchFamily="2" charset="2"/>
              <a:buChar char="Ø"/>
            </a:pPr>
            <a:endParaRPr lang="tr-TR" sz="2400" dirty="0" smtClean="0">
              <a:latin typeface="Times New Roman" pitchFamily="18" charset="0"/>
              <a:ea typeface="Verdana" pitchFamily="34" charset="0"/>
              <a:cs typeface="Times New Roman" pitchFamily="18" charset="0"/>
            </a:endParaRPr>
          </a:p>
          <a:p>
            <a:pPr algn="just">
              <a:buFont typeface="Wingdings" pitchFamily="2" charset="2"/>
              <a:buChar char="Ø"/>
            </a:pPr>
            <a:r>
              <a:rPr lang="tr-TR" sz="2400" dirty="0" smtClean="0">
                <a:latin typeface="Times New Roman" pitchFamily="18" charset="0"/>
                <a:ea typeface="Verdana" pitchFamily="34" charset="0"/>
                <a:cs typeface="Times New Roman" pitchFamily="18" charset="0"/>
              </a:rPr>
              <a:t> İlçe Umumi Hıfzıssıhha Kurulu Kararı ile İlçe Okul Sağlığı Kurulları ile İlçe Değerlendirme Ekibi oluşturulması ve bu kurulların yılda en az 2 kez toplanması kararı alınacaktır. </a:t>
            </a:r>
          </a:p>
          <a:p>
            <a:pPr algn="just">
              <a:buFont typeface="Wingdings" pitchFamily="2" charset="2"/>
              <a:buChar char="Ø"/>
            </a:pPr>
            <a:endParaRPr lang="tr-TR" sz="2400" dirty="0" smtClean="0">
              <a:latin typeface="Times New Roman" pitchFamily="18" charset="0"/>
              <a:ea typeface="Verdana" pitchFamily="34" charset="0"/>
              <a:cs typeface="Times New Roman" pitchFamily="18" charset="0"/>
            </a:endParaRPr>
          </a:p>
          <a:p>
            <a:pPr algn="just">
              <a:buFont typeface="Wingdings" pitchFamily="2" charset="2"/>
              <a:buChar char="Ø"/>
            </a:pPr>
            <a:r>
              <a:rPr lang="tr-TR" sz="2400" dirty="0" smtClean="0">
                <a:latin typeface="Times New Roman" pitchFamily="18" charset="0"/>
                <a:ea typeface="Verdana" pitchFamily="34" charset="0"/>
                <a:cs typeface="Times New Roman" pitchFamily="18" charset="0"/>
              </a:rPr>
              <a:t>Kaymakamlık oluru alınması için İlçe Milli Eğitim Müdürlüğünden ve Toplum Sağlığı Merkezinden İlçe Değerlendirme Ekibi oluşturulması amacıyla görevlendirilen personel listeleri alınacaktır. </a:t>
            </a:r>
          </a:p>
          <a:p>
            <a:pPr algn="just">
              <a:buFont typeface="Wingdings" pitchFamily="2" charset="2"/>
              <a:buChar char="Ø"/>
            </a:pPr>
            <a:endParaRPr lang="tr-TR" sz="2400" dirty="0" smtClean="0">
              <a:latin typeface="Times New Roman" pitchFamily="18" charset="0"/>
              <a:ea typeface="Verdana" pitchFamily="34" charset="0"/>
              <a:cs typeface="Times New Roman" pitchFamily="18" charset="0"/>
            </a:endParaRPr>
          </a:p>
          <a:p>
            <a:pPr algn="just">
              <a:buFont typeface="Wingdings" pitchFamily="2" charset="2"/>
              <a:buChar char="Ø"/>
            </a:pPr>
            <a:r>
              <a:rPr lang="tr-TR" sz="2400" dirty="0" smtClean="0">
                <a:latin typeface="Times New Roman" pitchFamily="18" charset="0"/>
                <a:ea typeface="Verdana" pitchFamily="34" charset="0"/>
                <a:cs typeface="Times New Roman" pitchFamily="18" charset="0"/>
              </a:rPr>
              <a:t> Bu personellere Kaymakamlık oluru alınacak olup İlçe Milli Eğitim Müdürlüğü ve Toplum Sağlığı Merkezine tebliğ edilecektir. </a:t>
            </a:r>
            <a:endParaRPr lang="tr-TR" sz="2400" dirty="0">
              <a:latin typeface="Times New Roman" pitchFamily="18" charset="0"/>
              <a:ea typeface="Verdana" pitchFamily="34" charset="0"/>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126326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Sağlık Müdürlüğümüzce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 Yapılan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951670" y="3143248"/>
          <a:ext cx="10358510" cy="2571768"/>
        </p:xfrm>
        <a:graphic>
          <a:graphicData uri="http://schemas.openxmlformats.org/drawingml/2006/table">
            <a:tbl>
              <a:tblPr/>
              <a:tblGrid>
                <a:gridCol w="2513010"/>
                <a:gridCol w="1569100"/>
                <a:gridCol w="1569100"/>
                <a:gridCol w="1569100"/>
                <a:gridCol w="1569100"/>
                <a:gridCol w="1569100"/>
              </a:tblGrid>
              <a:tr h="857256">
                <a:tc>
                  <a:txBody>
                    <a:bodyPr/>
                    <a:lstStyle/>
                    <a:p>
                      <a:pPr algn="ctr" rtl="0" fontAlgn="ctr"/>
                      <a:r>
                        <a:rPr lang="tr-TR" sz="1400" b="1" i="0" u="none" strike="noStrike" dirty="0">
                          <a:solidFill>
                            <a:srgbClr val="000000"/>
                          </a:solidFill>
                          <a:latin typeface="Times New Roman" pitchFamily="18" charset="0"/>
                          <a:cs typeface="Times New Roman" pitchFamily="18" charset="0"/>
                        </a:rPr>
                        <a:t>Okul ve Öğrenci Sayıları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400" b="1" i="0" u="none" strike="noStrike" dirty="0">
                          <a:solidFill>
                            <a:srgbClr val="000000"/>
                          </a:solidFill>
                          <a:latin typeface="Times New Roman" pitchFamily="18" charset="0"/>
                          <a:cs typeface="Times New Roman" pitchFamily="18" charset="0"/>
                        </a:rPr>
                        <a:t>Okul Öncesi Eğitim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400" b="1" i="0" u="none" strike="noStrike" dirty="0">
                          <a:solidFill>
                            <a:srgbClr val="000000"/>
                          </a:solidFill>
                          <a:latin typeface="Times New Roman" pitchFamily="18" charset="0"/>
                          <a:cs typeface="Times New Roman" pitchFamily="18" charset="0"/>
                        </a:rPr>
                        <a:t>İlkokul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400" b="1" i="0" u="none" strike="noStrike" dirty="0">
                          <a:solidFill>
                            <a:srgbClr val="000000"/>
                          </a:solidFill>
                          <a:latin typeface="Times New Roman" pitchFamily="18" charset="0"/>
                          <a:cs typeface="Times New Roman" pitchFamily="18" charset="0"/>
                        </a:rPr>
                        <a:t>Ortaokul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400" b="1" i="0" u="none" strike="noStrike" dirty="0">
                          <a:solidFill>
                            <a:srgbClr val="000000"/>
                          </a:solidFill>
                          <a:latin typeface="Times New Roman" pitchFamily="18" charset="0"/>
                          <a:cs typeface="Times New Roman" pitchFamily="18" charset="0"/>
                        </a:rPr>
                        <a:t>Lise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400" b="1" i="0" u="none" strike="noStrike">
                          <a:solidFill>
                            <a:srgbClr val="000000"/>
                          </a:solidFill>
                          <a:latin typeface="Times New Roman" pitchFamily="18" charset="0"/>
                          <a:cs typeface="Times New Roman" pitchFamily="18" charset="0"/>
                        </a:rPr>
                        <a:t>TOPLAM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DB"/>
                    </a:solidFill>
                  </a:tcPr>
                </a:tc>
              </a:tr>
              <a:tr h="857256">
                <a:tc>
                  <a:txBody>
                    <a:bodyPr/>
                    <a:lstStyle/>
                    <a:p>
                      <a:pPr algn="ctr" rtl="0" fontAlgn="ctr"/>
                      <a:r>
                        <a:rPr lang="tr-TR" sz="1400" b="1" i="0" u="none" strike="noStrike">
                          <a:solidFill>
                            <a:srgbClr val="000000"/>
                          </a:solidFill>
                          <a:latin typeface="Times New Roman" pitchFamily="18" charset="0"/>
                          <a:cs typeface="Times New Roman" pitchFamily="18" charset="0"/>
                        </a:rPr>
                        <a:t>Okul Sayısı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a:solidFill>
                            <a:srgbClr val="000000"/>
                          </a:solidFill>
                          <a:latin typeface="Times New Roman" pitchFamily="18" charset="0"/>
                          <a:cs typeface="Times New Roman"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a:solidFill>
                            <a:srgbClr val="000000"/>
                          </a:solidFill>
                          <a:latin typeface="Times New Roman" pitchFamily="18" charset="0"/>
                          <a:cs typeface="Times New Roman" pitchFamily="18"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a:solidFill>
                            <a:srgbClr val="000000"/>
                          </a:solidFill>
                          <a:latin typeface="Times New Roman" pitchFamily="18" charset="0"/>
                          <a:cs typeface="Times New Roman" pitchFamily="18"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C00000"/>
                          </a:solidFill>
                          <a:latin typeface="Times New Roman" pitchFamily="18" charset="0"/>
                          <a:cs typeface="Times New Roman" pitchFamily="18"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7256">
                <a:tc>
                  <a:txBody>
                    <a:bodyPr/>
                    <a:lstStyle/>
                    <a:p>
                      <a:pPr algn="ctr" rtl="0" fontAlgn="ctr"/>
                      <a:r>
                        <a:rPr lang="tr-TR" sz="1400" b="1" i="0" u="none" strike="noStrike">
                          <a:solidFill>
                            <a:srgbClr val="000000"/>
                          </a:solidFill>
                          <a:latin typeface="Times New Roman" pitchFamily="18" charset="0"/>
                          <a:cs typeface="Times New Roman" pitchFamily="18" charset="0"/>
                        </a:rPr>
                        <a:t>Öğrenci Sayısı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c>
                  <a:txBody>
                    <a:bodyPr/>
                    <a:lstStyle/>
                    <a:p>
                      <a:pPr algn="ctr" rtl="0" fontAlgn="ctr"/>
                      <a:r>
                        <a:rPr lang="tr-TR" sz="1400" b="0" i="0" u="none" strike="noStrike">
                          <a:solidFill>
                            <a:srgbClr val="000000"/>
                          </a:solidFill>
                          <a:latin typeface="Times New Roman" pitchFamily="18" charset="0"/>
                          <a:cs typeface="Times New Roman" pitchFamily="18" charset="0"/>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2.834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c>
                  <a:txBody>
                    <a:bodyPr/>
                    <a:lstStyle/>
                    <a:p>
                      <a:pPr algn="ctr" rtl="0" fontAlgn="ctr"/>
                      <a:r>
                        <a:rPr lang="tr-TR" sz="1400" b="0" i="0" u="none" strike="noStrike">
                          <a:solidFill>
                            <a:srgbClr val="000000"/>
                          </a:solidFill>
                          <a:latin typeface="Times New Roman" pitchFamily="18" charset="0"/>
                          <a:cs typeface="Times New Roman" pitchFamily="18" charset="0"/>
                        </a:rPr>
                        <a:t>2.707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c>
                  <a:txBody>
                    <a:bodyPr/>
                    <a:lstStyle/>
                    <a:p>
                      <a:pPr algn="ctr" rtl="0" fontAlgn="ctr"/>
                      <a:r>
                        <a:rPr lang="tr-TR" sz="1400" b="0" i="0" u="none" strike="noStrike">
                          <a:solidFill>
                            <a:srgbClr val="000000"/>
                          </a:solidFill>
                          <a:latin typeface="Times New Roman" pitchFamily="18" charset="0"/>
                          <a:cs typeface="Times New Roman" pitchFamily="18" charset="0"/>
                        </a:rPr>
                        <a:t>2.387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c>
                  <a:txBody>
                    <a:bodyPr/>
                    <a:lstStyle/>
                    <a:p>
                      <a:pPr algn="ctr" rtl="0" fontAlgn="ctr"/>
                      <a:r>
                        <a:rPr lang="tr-TR" sz="1400" b="1" i="0" u="none" strike="noStrike" dirty="0">
                          <a:solidFill>
                            <a:srgbClr val="C00000"/>
                          </a:solidFill>
                          <a:latin typeface="Times New Roman" pitchFamily="18" charset="0"/>
                          <a:cs typeface="Times New Roman" pitchFamily="18" charset="0"/>
                        </a:rPr>
                        <a:t>8.137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AC0"/>
                    </a:solidFill>
                  </a:tcPr>
                </a:tc>
              </a:tr>
            </a:tbl>
          </a:graphicData>
        </a:graphic>
      </p:graphicFrame>
      <p:sp>
        <p:nvSpPr>
          <p:cNvPr id="8" name="1 Başlık"/>
          <p:cNvSpPr txBox="1">
            <a:spLocks/>
          </p:cNvSpPr>
          <p:nvPr/>
        </p:nvSpPr>
        <p:spPr>
          <a:xfrm>
            <a:off x="951670" y="1857364"/>
            <a:ext cx="10358510"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2800" b="1" dirty="0" smtClean="0">
              <a:ln w="11430"/>
              <a:solidFill>
                <a:schemeClr val="bg1"/>
              </a:solidFill>
              <a:latin typeface="Times New Roman" pitchFamily="18" charset="0"/>
              <a:ea typeface="+mj-ea"/>
              <a:cs typeface="Times New Roman" pitchFamily="18" charset="0"/>
            </a:endParaRPr>
          </a:p>
          <a:p>
            <a:pPr algn="ctr">
              <a:defRPr/>
            </a:pPr>
            <a:r>
              <a:rPr lang="tr-TR" sz="2400" b="1" dirty="0" smtClean="0">
                <a:ln w="11430"/>
                <a:solidFill>
                  <a:srgbClr val="FF0000"/>
                </a:solidFill>
                <a:latin typeface="Times New Roman" pitchFamily="18" charset="0"/>
                <a:ea typeface="+mj-ea"/>
                <a:cs typeface="Times New Roman" pitchFamily="18" charset="0"/>
              </a:rPr>
              <a:t>İLÇEMİZDEKİ TOPLAM OKUL VE ÖĞRENCİ SAYILARI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285992"/>
            <a:ext cx="12190413" cy="2086725"/>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800" b="1" dirty="0" smtClean="0">
                <a:ln w="11430"/>
                <a:solidFill>
                  <a:srgbClr val="C00000"/>
                </a:solidFill>
                <a:latin typeface="Times New Roman" pitchFamily="18" charset="0"/>
                <a:cs typeface="Times New Roman" pitchFamily="18" charset="0"/>
              </a:rPr>
              <a:t>İlçe Sağlık Müdürlüğü/ İlçe Milli Eğitim Müdürlüğü Tarafından Yapılması Gereken Çalışmalar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28585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Sağlık Müdürlüğü ve İlçe Milli Eğitim Müdürlüğü </a:t>
            </a:r>
          </a:p>
          <a:p>
            <a:pPr algn="ctr">
              <a:defRPr/>
            </a:pPr>
            <a:r>
              <a:rPr lang="tr-TR" sz="3200" b="1" dirty="0" smtClean="0">
                <a:ln w="11430"/>
                <a:solidFill>
                  <a:schemeClr val="bg1"/>
                </a:solidFill>
                <a:latin typeface="Times New Roman" pitchFamily="18" charset="0"/>
                <a:ea typeface="+mj-ea"/>
                <a:cs typeface="Times New Roman" pitchFamily="18" charset="0"/>
              </a:rPr>
              <a:t>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5361" name="Rectangle 1"/>
          <p:cNvSpPr>
            <a:spLocks noChangeArrowheads="1"/>
          </p:cNvSpPr>
          <p:nvPr/>
        </p:nvSpPr>
        <p:spPr bwMode="auto">
          <a:xfrm>
            <a:off x="665918" y="1428736"/>
            <a:ext cx="11017224" cy="506908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lvl="1" algn="just">
              <a:lnSpc>
                <a:spcPct val="120000"/>
              </a:lnSpc>
              <a:buSzPct val="100000"/>
              <a:buFont typeface="Wingdings" pitchFamily="2" charset="2"/>
              <a:buChar char="Ø"/>
              <a:tabLst>
                <a:tab pos="3381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tr-TR" sz="2200" b="1" dirty="0" smtClean="0">
                <a:latin typeface="Times New Roman" pitchFamily="18" charset="0"/>
                <a:ea typeface="Times New Roman" pitchFamily="18" charset="0"/>
                <a:cs typeface="Times New Roman" pitchFamily="18" charset="0"/>
              </a:rPr>
              <a:t>İlçe Sağlık Müdürlüğü ve İlçe Millî Eğitim Müdürlüğünün Hazırlıkları</a:t>
            </a:r>
            <a:endPar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1" algn="just" defTabSz="914400" rtl="0" eaLnBrk="1" fontAlgn="base" latinLnBrk="0" hangingPunct="1">
              <a:lnSpc>
                <a:spcPct val="120000"/>
              </a:lnSpc>
              <a:spcBef>
                <a:spcPct val="0"/>
              </a:spcBef>
              <a:spcAft>
                <a:spcPct val="0"/>
              </a:spcAft>
              <a:buClrTx/>
              <a:buSzPct val="100000"/>
              <a:tabLst>
                <a:tab pos="338138" algn="l"/>
              </a:tabLst>
            </a:pP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just" defTabSz="914400" rtl="0" eaLnBrk="0" fontAlgn="base" latinLnBrk="0" hangingPunct="0">
              <a:lnSpc>
                <a:spcPct val="120000"/>
              </a:lnSpc>
              <a:spcBef>
                <a:spcPct val="0"/>
              </a:spcBef>
              <a:spcAft>
                <a:spcPct val="0"/>
              </a:spcAft>
              <a:buClrTx/>
              <a:buSzTx/>
              <a:tabLst>
                <a:tab pos="3381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İlçe Okul Sağlığı Kurullarında alınan kararlar doğrultusunda, </a:t>
            </a: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İlçe Sağlık Müdürlüğü ve İlçe Millî Eğitim Müdürlüğü </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Program sorumluları eğitim- öğretim yılı başında, yapılacak çalışmalar ve okul değerlendirmeleri için </a:t>
            </a: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planlama</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yapmalı ve takvim oluşturmalıdır. Planlama yapılırken; bölgenin okul sağlığı verileri, gereksinim ve öncelikleri dikkate alınmalıdır.</a:t>
            </a:r>
          </a:p>
          <a:p>
            <a:pPr marR="0" lvl="0" algn="just" defTabSz="914400" rtl="0" eaLnBrk="0" fontAlgn="base" latinLnBrk="0" hangingPunct="0">
              <a:lnSpc>
                <a:spcPct val="120000"/>
              </a:lnSpc>
              <a:spcBef>
                <a:spcPct val="0"/>
              </a:spcBef>
              <a:spcAft>
                <a:spcPct val="0"/>
              </a:spcAft>
              <a:buClrTx/>
              <a:buSzTx/>
              <a:tabLst>
                <a:tab pos="338138" algn="l"/>
              </a:tabLst>
            </a:pP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algn="just" defTabSz="914400" rtl="0" eaLnBrk="0" fontAlgn="base" latinLnBrk="0" hangingPunct="0">
              <a:lnSpc>
                <a:spcPct val="120000"/>
              </a:lnSpc>
              <a:spcBef>
                <a:spcPct val="0"/>
              </a:spcBef>
              <a:spcAft>
                <a:spcPct val="0"/>
              </a:spcAft>
              <a:buClrTx/>
              <a:buSzPct val="100000"/>
              <a:buFont typeface="Wingdings" pitchFamily="2" charset="2"/>
              <a:buChar char="Ø"/>
              <a:tabLst>
                <a:tab pos="3381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Okula Bilgi Verilmesi</a:t>
            </a:r>
          </a:p>
          <a:p>
            <a:pPr marL="0" marR="0" lvl="1" algn="just" defTabSz="914400" rtl="0" eaLnBrk="0" fontAlgn="base" latinLnBrk="0" hangingPunct="0">
              <a:lnSpc>
                <a:spcPct val="120000"/>
              </a:lnSpc>
              <a:spcBef>
                <a:spcPct val="0"/>
              </a:spcBef>
              <a:spcAft>
                <a:spcPct val="0"/>
              </a:spcAft>
              <a:buClrTx/>
              <a:buSzPct val="100000"/>
              <a:tabLst>
                <a:tab pos="338138" algn="l"/>
              </a:tabLst>
            </a:pP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1" algn="just" defTabSz="914400" rtl="0" eaLnBrk="0" fontAlgn="base" latinLnBrk="0" hangingPunct="0">
              <a:lnSpc>
                <a:spcPct val="120000"/>
              </a:lnSpc>
              <a:spcBef>
                <a:spcPct val="0"/>
              </a:spcBef>
              <a:spcAft>
                <a:spcPct val="0"/>
              </a:spcAft>
              <a:buClrTx/>
              <a:buSzPct val="100000"/>
              <a:tabLst>
                <a:tab pos="3381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Öncelikle </a:t>
            </a:r>
            <a:r>
              <a:rPr lang="tr-TR" sz="2200" dirty="0" smtClean="0">
                <a:latin typeface="Times New Roman" pitchFamily="18" charset="0"/>
                <a:ea typeface="Times New Roman" pitchFamily="18" charset="0"/>
                <a:cs typeface="Times New Roman" pitchFamily="18" charset="0"/>
              </a:rPr>
              <a:t>İlçe Sağlık Müdürlüğü</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 İlçe Millî Eğitim Müdürlüğü, bölgelerinde bulunan okullara, Okulda Sağlığın Korunması ve Geliştirilmesi </a:t>
            </a: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Programını tanıtmalıdır</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Yapılacak tanıtımda, Programın amaç, hedef ve beklentileri açıklanmalı ve okulların yapması gereken hazırlıklar hakkında bilgi verilmelidir.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627444"/>
            <a:ext cx="12190413" cy="2086725"/>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800" b="1" dirty="0" smtClean="0">
                <a:ln w="11430"/>
                <a:solidFill>
                  <a:srgbClr val="C00000"/>
                </a:solidFill>
                <a:latin typeface="Times New Roman" pitchFamily="18" charset="0"/>
                <a:cs typeface="Times New Roman" pitchFamily="18" charset="0"/>
              </a:rPr>
              <a:t>Okul Yönetimleri </a:t>
            </a:r>
          </a:p>
          <a:p>
            <a:pPr algn="ctr">
              <a:defRPr/>
            </a:pPr>
            <a:r>
              <a:rPr lang="tr-TR" sz="4800" b="1" dirty="0" smtClean="0">
                <a:ln w="11430"/>
                <a:solidFill>
                  <a:srgbClr val="C00000"/>
                </a:solidFill>
                <a:latin typeface="Times New Roman" pitchFamily="18" charset="0"/>
                <a:cs typeface="Times New Roman" pitchFamily="18" charset="0"/>
              </a:rPr>
              <a:t>Tarafından </a:t>
            </a:r>
          </a:p>
          <a:p>
            <a:pPr algn="ctr">
              <a:defRPr/>
            </a:pPr>
            <a:r>
              <a:rPr lang="tr-TR" sz="4800" b="1" dirty="0" smtClean="0">
                <a:ln w="11430"/>
                <a:solidFill>
                  <a:srgbClr val="C00000"/>
                </a:solidFill>
                <a:latin typeface="Times New Roman" pitchFamily="18" charset="0"/>
                <a:cs typeface="Times New Roman" pitchFamily="18" charset="0"/>
              </a:rPr>
              <a:t>Yapılması Gereken Çalışmalar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26658" y="1138733"/>
            <a:ext cx="10729193" cy="45889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0" algn="just" eaLnBrk="0" hangingPunct="0">
              <a:lnSpc>
                <a:spcPct val="120000"/>
              </a:lnSpc>
              <a:tabLst>
                <a:tab pos="338138" algn="l"/>
              </a:tabLst>
            </a:pPr>
            <a:r>
              <a:rPr lang="tr-TR" sz="2600" b="1" dirty="0" smtClean="0">
                <a:latin typeface="Times New Roman" pitchFamily="18" charset="0"/>
                <a:ea typeface="Times New Roman" pitchFamily="18" charset="0"/>
                <a:cs typeface="Times New Roman" pitchFamily="18" charset="0"/>
              </a:rPr>
              <a:t>Program kapsamında;</a:t>
            </a:r>
          </a:p>
          <a:p>
            <a:pPr indent="0" algn="just" eaLnBrk="0" hangingPunct="0">
              <a:lnSpc>
                <a:spcPct val="120000"/>
              </a:lnSpc>
              <a:tabLst>
                <a:tab pos="338138" algn="l"/>
              </a:tabLst>
            </a:pPr>
            <a:endParaRPr lang="tr-TR" sz="1000" b="1" dirty="0" smtClean="0">
              <a:latin typeface="Times New Roman" pitchFamily="18" charset="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Times New Roman" pitchFamily="18" charset="0"/>
                <a:ea typeface="Times New Roman" pitchFamily="18" charset="0"/>
                <a:cs typeface="Times New Roman" pitchFamily="18" charset="0"/>
              </a:rPr>
              <a:t> Okul yönetimi, </a:t>
            </a:r>
            <a:r>
              <a:rPr lang="tr-TR" sz="2600" b="1" dirty="0" smtClean="0">
                <a:latin typeface="Times New Roman" pitchFamily="18" charset="0"/>
                <a:ea typeface="Times New Roman" pitchFamily="18" charset="0"/>
                <a:cs typeface="Times New Roman" pitchFamily="18" charset="0"/>
              </a:rPr>
              <a:t>Program bileşenlerinin (Sağlık Hizmetleri, Sağlıklı ve Güvenli Okul Çevresi, Sağlıklı Beslenme- Form-3) </a:t>
            </a:r>
            <a:r>
              <a:rPr lang="tr-TR" sz="2600" dirty="0" smtClean="0">
                <a:latin typeface="Times New Roman" pitchFamily="18" charset="0"/>
                <a:ea typeface="Times New Roman" pitchFamily="18" charset="0"/>
                <a:cs typeface="Times New Roman" pitchFamily="18" charset="0"/>
              </a:rPr>
              <a:t>gereklerini yerine getirmelidir.</a:t>
            </a:r>
          </a:p>
          <a:p>
            <a:pPr indent="0" algn="just" eaLnBrk="0" hangingPunct="0">
              <a:lnSpc>
                <a:spcPct val="120000"/>
              </a:lnSpc>
              <a:tabLst>
                <a:tab pos="338138" algn="l"/>
              </a:tabLst>
            </a:pPr>
            <a:endParaRPr lang="tr-TR" sz="1400" dirty="0" smtClean="0">
              <a:latin typeface="Times New Roman" pitchFamily="18" charset="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Times New Roman" pitchFamily="18" charset="0"/>
                <a:ea typeface="Times New Roman" pitchFamily="18" charset="0"/>
                <a:cs typeface="Times New Roman" pitchFamily="18" charset="0"/>
              </a:rPr>
              <a:t> Okulun, bir idareci, bir öğretmen, bir öğrenci, bir okul aile birliği üyesinden oluşan </a:t>
            </a:r>
            <a:r>
              <a:rPr lang="tr-TR" sz="2600" b="1" dirty="0" smtClean="0">
                <a:latin typeface="Times New Roman" pitchFamily="18" charset="0"/>
                <a:ea typeface="Times New Roman" pitchFamily="18" charset="0"/>
                <a:cs typeface="Times New Roman" pitchFamily="18" charset="0"/>
              </a:rPr>
              <a:t>Okul Sağlığı Yönetim Ekibi </a:t>
            </a:r>
            <a:r>
              <a:rPr lang="tr-TR" sz="2600" dirty="0" smtClean="0">
                <a:latin typeface="Times New Roman" pitchFamily="18" charset="0"/>
                <a:ea typeface="Times New Roman" pitchFamily="18" charset="0"/>
                <a:cs typeface="Times New Roman" pitchFamily="18" charset="0"/>
              </a:rPr>
              <a:t>olmalıdır. </a:t>
            </a:r>
          </a:p>
          <a:p>
            <a:pPr indent="0" algn="just" eaLnBrk="0" hangingPunct="0">
              <a:lnSpc>
                <a:spcPct val="120000"/>
              </a:lnSpc>
              <a:tabLst>
                <a:tab pos="338138" algn="l"/>
              </a:tabLst>
            </a:pPr>
            <a:endParaRPr lang="tr-TR" sz="1400" dirty="0" smtClean="0">
              <a:latin typeface="Times New Roman" pitchFamily="18" charset="0"/>
              <a:ea typeface="Times New Roman" pitchFamily="18" charset="0"/>
              <a:cs typeface="Times New Roman" pitchFamily="18" charset="0"/>
            </a:endParaRPr>
          </a:p>
          <a:p>
            <a:pPr indent="0" algn="just" eaLnBrk="0" hangingPunct="0">
              <a:lnSpc>
                <a:spcPct val="120000"/>
              </a:lnSpc>
              <a:buFont typeface="Wingdings" pitchFamily="2" charset="2"/>
              <a:buChar char="Ø"/>
              <a:tabLst>
                <a:tab pos="338138" algn="l"/>
              </a:tabLst>
            </a:pPr>
            <a:r>
              <a:rPr lang="tr-TR" sz="2600" dirty="0" smtClean="0">
                <a:latin typeface="Times New Roman" pitchFamily="18" charset="0"/>
                <a:ea typeface="Times New Roman" pitchFamily="18" charset="0"/>
                <a:cs typeface="Times New Roman" pitchFamily="18" charset="0"/>
              </a:rPr>
              <a:t>Okulda bulunduğu takdirde sağlık çalışanı ve rehber öğretmen ekibin doğal üyesidir.</a:t>
            </a: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08728" y="1357298"/>
            <a:ext cx="11619694" cy="521681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lvl="2" algn="just">
              <a:buFont typeface="Wingdings" pitchFamily="2" charset="2"/>
              <a:buChar char="Ø"/>
            </a:pPr>
            <a:r>
              <a:rPr lang="tr-TR" sz="2000" dirty="0" smtClean="0">
                <a:latin typeface="+mn-lt"/>
                <a:ea typeface="Times New Roman" pitchFamily="18" charset="0"/>
                <a:cs typeface="Times New Roman" pitchFamily="18" charset="0"/>
              </a:rPr>
              <a:t> </a:t>
            </a:r>
            <a:r>
              <a:rPr lang="tr-TR" sz="2000" b="1" dirty="0" smtClean="0">
                <a:latin typeface="Times New Roman" pitchFamily="18" charset="0"/>
                <a:ea typeface="Times New Roman" pitchFamily="18" charset="0"/>
                <a:cs typeface="Times New Roman" pitchFamily="18" charset="0"/>
              </a:rPr>
              <a:t>Okul yönetimi, değerlendirme öncesinde, yapılan iş ve işlemlerle ilgili tüm dokümanları içeren dosyayı hazırlamalıdır.  Dosya içerisinde;</a:t>
            </a:r>
          </a:p>
          <a:p>
            <a:pPr marL="0" lvl="2" algn="just"/>
            <a:endParaRPr lang="tr-TR" sz="800" b="1" dirty="0" smtClean="0">
              <a:latin typeface="Times New Roman" pitchFamily="18" charset="0"/>
              <a:ea typeface="Times New Roman" pitchFamily="18" charset="0"/>
              <a:cs typeface="Times New Roman" pitchFamily="18" charset="0"/>
            </a:endParaRP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Okul Sağlığı Yönetim Ekibi </a:t>
            </a:r>
            <a:r>
              <a:rPr lang="tr-TR" b="1" dirty="0" smtClean="0">
                <a:latin typeface="Times New Roman" pitchFamily="18" charset="0"/>
                <a:ea typeface="Times New Roman" pitchFamily="18" charset="0"/>
                <a:cs typeface="Times New Roman" pitchFamily="18" charset="0"/>
              </a:rPr>
              <a:t>üye listesi </a:t>
            </a:r>
            <a:r>
              <a:rPr lang="tr-TR" dirty="0" smtClean="0">
                <a:latin typeface="Times New Roman" pitchFamily="18" charset="0"/>
                <a:ea typeface="Times New Roman" pitchFamily="18" charset="0"/>
                <a:cs typeface="Times New Roman" pitchFamily="18" charset="0"/>
              </a:rPr>
              <a:t>(Ek 2a),</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a:t>
            </a:r>
            <a:r>
              <a:rPr lang="tr-TR" b="1" dirty="0" smtClean="0">
                <a:latin typeface="Times New Roman" pitchFamily="18" charset="0"/>
                <a:ea typeface="Times New Roman" pitchFamily="18" charset="0"/>
                <a:cs typeface="Times New Roman" pitchFamily="18" charset="0"/>
              </a:rPr>
              <a:t>Okul Sağlığı Planı </a:t>
            </a:r>
            <a:r>
              <a:rPr lang="tr-TR" dirty="0" smtClean="0">
                <a:latin typeface="Times New Roman" pitchFamily="18" charset="0"/>
                <a:ea typeface="Times New Roman" pitchFamily="18" charset="0"/>
                <a:cs typeface="Times New Roman" pitchFamily="18" charset="0"/>
              </a:rPr>
              <a:t>(Ek 2b),</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Öğrenci muayene, </a:t>
            </a:r>
            <a:r>
              <a:rPr lang="tr-TR" b="1" dirty="0" smtClean="0">
                <a:latin typeface="Times New Roman" pitchFamily="18" charset="0"/>
                <a:ea typeface="Times New Roman" pitchFamily="18" charset="0"/>
                <a:cs typeface="Times New Roman" pitchFamily="18" charset="0"/>
              </a:rPr>
              <a:t>aşı ve tarama </a:t>
            </a:r>
            <a:r>
              <a:rPr lang="tr-TR" dirty="0" smtClean="0">
                <a:latin typeface="Times New Roman" pitchFamily="18" charset="0"/>
                <a:ea typeface="Times New Roman" pitchFamily="18" charset="0"/>
                <a:cs typeface="Times New Roman" pitchFamily="18" charset="0"/>
              </a:rPr>
              <a:t>sonuçlarının sayısal verileri,</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a:t>
            </a:r>
            <a:r>
              <a:rPr lang="tr-TR" b="1" dirty="0" smtClean="0">
                <a:latin typeface="Times New Roman" pitchFamily="18" charset="0"/>
                <a:ea typeface="Times New Roman" pitchFamily="18" charset="0"/>
                <a:cs typeface="Times New Roman" pitchFamily="18" charset="0"/>
              </a:rPr>
              <a:t>Rehberlik hizmetleri planı</a:t>
            </a:r>
            <a:r>
              <a:rPr lang="tr-TR" dirty="0" smtClean="0">
                <a:latin typeface="Times New Roman" pitchFamily="18" charset="0"/>
                <a:ea typeface="Times New Roman" pitchFamily="18" charset="0"/>
                <a:cs typeface="Times New Roman" pitchFamily="18" charset="0"/>
              </a:rPr>
              <a:t>, raporları/kayıtları, sayısal verileri,</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Sağlıkla ilgili konularda </a:t>
            </a:r>
            <a:r>
              <a:rPr lang="tr-TR" b="1" dirty="0" smtClean="0">
                <a:latin typeface="Times New Roman" pitchFamily="18" charset="0"/>
                <a:ea typeface="Times New Roman" pitchFamily="18" charset="0"/>
                <a:cs typeface="Times New Roman" pitchFamily="18" charset="0"/>
              </a:rPr>
              <a:t>öğrenci, okul çalışanları ve velilere yönelik olarak yapılan eğitimlere </a:t>
            </a:r>
            <a:r>
              <a:rPr lang="tr-TR" dirty="0" smtClean="0">
                <a:latin typeface="Times New Roman" pitchFamily="18" charset="0"/>
                <a:ea typeface="Times New Roman" pitchFamily="18" charset="0"/>
                <a:cs typeface="Times New Roman" pitchFamily="18" charset="0"/>
              </a:rPr>
              <a:t>ait dokümanlar ve kayıt/katılım formları,</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Program kapsamında gerçekleştirilen </a:t>
            </a:r>
            <a:r>
              <a:rPr lang="tr-TR" b="1" dirty="0" smtClean="0">
                <a:latin typeface="Times New Roman" pitchFamily="18" charset="0"/>
                <a:ea typeface="Times New Roman" pitchFamily="18" charset="0"/>
                <a:cs typeface="Times New Roman" pitchFamily="18" charset="0"/>
              </a:rPr>
              <a:t>etkinliklere </a:t>
            </a:r>
            <a:r>
              <a:rPr lang="tr-TR" dirty="0" smtClean="0">
                <a:latin typeface="Times New Roman" pitchFamily="18" charset="0"/>
                <a:ea typeface="Times New Roman" pitchFamily="18" charset="0"/>
                <a:cs typeface="Times New Roman" pitchFamily="18" charset="0"/>
              </a:rPr>
              <a:t>ait belgeler (fotoğraf, kayıt/katılım formları, afiş ve broşür gibi),</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Kantin, yemekhane, kafeterya, büfe, çay ocağı ve pansiyon vb. </a:t>
            </a:r>
            <a:r>
              <a:rPr lang="tr-TR" b="1" dirty="0" smtClean="0">
                <a:latin typeface="Times New Roman" pitchFamily="18" charset="0"/>
                <a:ea typeface="Times New Roman" pitchFamily="18" charset="0"/>
                <a:cs typeface="Times New Roman" pitchFamily="18" charset="0"/>
              </a:rPr>
              <a:t>çalışanlarının sağlık bilgisi eğitimi </a:t>
            </a:r>
            <a:r>
              <a:rPr lang="tr-TR" dirty="0" smtClean="0">
                <a:latin typeface="Times New Roman" pitchFamily="18" charset="0"/>
                <a:ea typeface="Times New Roman" pitchFamily="18" charset="0"/>
                <a:cs typeface="Times New Roman" pitchFamily="18" charset="0"/>
              </a:rPr>
              <a:t>belgeleri,</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Okul tarafından, yemekhane, kantin, kafeterya, büfe, çay ocağı ve gıda depolarının “Okul Kantinlerinde Satılacak Gıdalar ve Eğitim Kurumlarındaki </a:t>
            </a:r>
            <a:r>
              <a:rPr lang="tr-TR" b="1" dirty="0" smtClean="0">
                <a:latin typeface="Times New Roman" pitchFamily="18" charset="0"/>
                <a:ea typeface="Times New Roman" pitchFamily="18" charset="0"/>
                <a:cs typeface="Times New Roman" pitchFamily="18" charset="0"/>
              </a:rPr>
              <a:t>Gıda İşletmelerinin Hijyen Yönünden Denetlenmesi Genelgesi” eklerinde yer alan “Kontrol ve Denetim Formu”</a:t>
            </a:r>
            <a:r>
              <a:rPr lang="tr-TR" dirty="0" smtClean="0">
                <a:latin typeface="Times New Roman" pitchFamily="18" charset="0"/>
                <a:ea typeface="Times New Roman" pitchFamily="18" charset="0"/>
                <a:cs typeface="Times New Roman" pitchFamily="18" charset="0"/>
              </a:rPr>
              <a:t> ile en az ayda bir kez denetlendiğine dair belgeler,</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Personel </a:t>
            </a:r>
            <a:r>
              <a:rPr lang="tr-TR" b="1" dirty="0" smtClean="0">
                <a:latin typeface="Times New Roman" pitchFamily="18" charset="0"/>
                <a:ea typeface="Times New Roman" pitchFamily="18" charset="0"/>
                <a:cs typeface="Times New Roman" pitchFamily="18" charset="0"/>
              </a:rPr>
              <a:t>ilkyardım sertifikaları,</a:t>
            </a:r>
          </a:p>
          <a:p>
            <a:pPr marL="180000" algn="just">
              <a:buFont typeface="Wingdings" pitchFamily="2" charset="2"/>
              <a:buChar char="ü"/>
            </a:pPr>
            <a:r>
              <a:rPr lang="tr-TR" dirty="0" smtClean="0">
                <a:latin typeface="Times New Roman" pitchFamily="18" charset="0"/>
                <a:ea typeface="Times New Roman" pitchFamily="18" charset="0"/>
                <a:cs typeface="Times New Roman" pitchFamily="18" charset="0"/>
              </a:rPr>
              <a:t> Varsa </a:t>
            </a:r>
            <a:r>
              <a:rPr lang="tr-TR" b="1" dirty="0" smtClean="0">
                <a:latin typeface="Times New Roman" pitchFamily="18" charset="0"/>
                <a:ea typeface="Times New Roman" pitchFamily="18" charset="0"/>
                <a:cs typeface="Times New Roman" pitchFamily="18" charset="0"/>
              </a:rPr>
              <a:t>Beslenme Dostu Okul ve/veya Beyaz Bayrak sertifikalarının </a:t>
            </a:r>
            <a:r>
              <a:rPr lang="tr-TR" dirty="0" smtClean="0">
                <a:latin typeface="Times New Roman" pitchFamily="18" charset="0"/>
                <a:ea typeface="Times New Roman" pitchFamily="18" charset="0"/>
                <a:cs typeface="Times New Roman" pitchFamily="18" charset="0"/>
              </a:rPr>
              <a:t>birer örneği yer almalıdır.</a:t>
            </a:r>
          </a:p>
          <a:p>
            <a:pPr algn="just"/>
            <a:r>
              <a:rPr lang="tr-TR" dirty="0" smtClean="0">
                <a:latin typeface="Times New Roman" pitchFamily="18" charset="0"/>
                <a:ea typeface="Times New Roman" pitchFamily="18" charset="0"/>
                <a:cs typeface="Times New Roman" pitchFamily="18" charset="0"/>
              </a:rPr>
              <a:t> </a:t>
            </a:r>
          </a:p>
          <a:p>
            <a:pPr algn="just">
              <a:buFont typeface="Wingdings" pitchFamily="2" charset="2"/>
              <a:buChar char="Ø"/>
            </a:pPr>
            <a:r>
              <a:rPr lang="tr-TR" dirty="0" smtClean="0">
                <a:latin typeface="Times New Roman" pitchFamily="18" charset="0"/>
                <a:ea typeface="Times New Roman" pitchFamily="18" charset="0"/>
                <a:cs typeface="Times New Roman" pitchFamily="18" charset="0"/>
              </a:rPr>
              <a:t> </a:t>
            </a:r>
            <a:r>
              <a:rPr lang="tr-TR" b="1" dirty="0" smtClean="0">
                <a:latin typeface="Times New Roman" pitchFamily="18" charset="0"/>
                <a:ea typeface="Times New Roman" pitchFamily="18" charset="0"/>
                <a:cs typeface="Times New Roman" pitchFamily="18" charset="0"/>
              </a:rPr>
              <a:t>Değerlendirme öncesi okul yönetimi tarafından dosya tamamlanmış olmalı ve değerlendirme ekibine sunulmalıdır. Dosyanın eksik olması veya hazır olmaması durumunda okul değerlendirmesi başlatılmamalıdır.</a:t>
            </a: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graphicFrame>
        <p:nvGraphicFramePr>
          <p:cNvPr id="5" name="4 Tablo"/>
          <p:cNvGraphicFramePr>
            <a:graphicFrameLocks noGrp="1"/>
          </p:cNvGraphicFramePr>
          <p:nvPr/>
        </p:nvGraphicFramePr>
        <p:xfrm>
          <a:off x="880232" y="1643051"/>
          <a:ext cx="10545276" cy="4820015"/>
        </p:xfrm>
        <a:graphic>
          <a:graphicData uri="http://schemas.openxmlformats.org/drawingml/2006/table">
            <a:tbl>
              <a:tblPr/>
              <a:tblGrid>
                <a:gridCol w="821955"/>
                <a:gridCol w="3395864"/>
                <a:gridCol w="2109638"/>
                <a:gridCol w="2108181"/>
                <a:gridCol w="2109638"/>
              </a:tblGrid>
              <a:tr h="857255">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127000">
                        <a:spcAft>
                          <a:spcPts val="0"/>
                        </a:spcAft>
                      </a:pPr>
                      <a:r>
                        <a:rPr lang="tr-TR" sz="1800" b="1" dirty="0">
                          <a:latin typeface="Times New Roman" pitchFamily="18" charset="0"/>
                          <a:ea typeface="Times New Roman"/>
                          <a:cs typeface="Times New Roman" pitchFamily="18" charset="0"/>
                        </a:rPr>
                        <a:t>Sıra </a:t>
                      </a:r>
                      <a:r>
                        <a:rPr lang="tr-TR" sz="1800" b="1" spc="-10" dirty="0" smtClean="0">
                          <a:latin typeface="Times New Roman" pitchFamily="18" charset="0"/>
                          <a:ea typeface="Times New Roman"/>
                          <a:cs typeface="Times New Roman" pitchFamily="18" charset="0"/>
                        </a:rPr>
                        <a:t>N</a:t>
                      </a:r>
                      <a:r>
                        <a:rPr lang="tr-TR" sz="1800" b="1" dirty="0" smtClean="0">
                          <a:latin typeface="Times New Roman" pitchFamily="18" charset="0"/>
                          <a:ea typeface="Times New Roman"/>
                          <a:cs typeface="Times New Roman" pitchFamily="18" charset="0"/>
                        </a:rPr>
                        <a:t>o</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1905" algn="ctr">
                        <a:spcAft>
                          <a:spcPts val="0"/>
                        </a:spcAft>
                      </a:pPr>
                      <a:r>
                        <a:rPr lang="tr-TR" sz="1800" b="1" spc="-10" dirty="0">
                          <a:latin typeface="Times New Roman" pitchFamily="18" charset="0"/>
                          <a:ea typeface="Times New Roman"/>
                          <a:cs typeface="Times New Roman" pitchFamily="18" charset="0"/>
                        </a:rPr>
                        <a:t>A</a:t>
                      </a:r>
                      <a:r>
                        <a:rPr lang="tr-TR" sz="1800" b="1" dirty="0">
                          <a:latin typeface="Times New Roman" pitchFamily="18" charset="0"/>
                          <a:ea typeface="Times New Roman"/>
                          <a:cs typeface="Times New Roman" pitchFamily="18" charset="0"/>
                        </a:rPr>
                        <a:t>dı Soyadı</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1905" algn="ctr">
                        <a:spcAft>
                          <a:spcPts val="0"/>
                        </a:spcAft>
                      </a:pPr>
                      <a:r>
                        <a:rPr lang="tr-TR" sz="1800" b="1" spc="-10" dirty="0">
                          <a:latin typeface="Times New Roman" pitchFamily="18" charset="0"/>
                          <a:ea typeface="Times New Roman"/>
                          <a:cs typeface="Times New Roman" pitchFamily="18" charset="0"/>
                        </a:rPr>
                        <a:t>U</a:t>
                      </a:r>
                      <a:r>
                        <a:rPr lang="tr-TR" sz="1800" b="1" dirty="0">
                          <a:latin typeface="Times New Roman" pitchFamily="18" charset="0"/>
                          <a:ea typeface="Times New Roman"/>
                          <a:cs typeface="Times New Roman" pitchFamily="18" charset="0"/>
                        </a:rPr>
                        <a:t>nva</a:t>
                      </a:r>
                      <a:r>
                        <a:rPr lang="tr-TR" sz="1800" b="1" spc="-5" dirty="0">
                          <a:latin typeface="Times New Roman" pitchFamily="18" charset="0"/>
                          <a:ea typeface="Times New Roman"/>
                          <a:cs typeface="Times New Roman" pitchFamily="18" charset="0"/>
                        </a:rPr>
                        <a:t>n</a:t>
                      </a:r>
                      <a:r>
                        <a:rPr lang="tr-TR" sz="1800" b="1" dirty="0">
                          <a:latin typeface="Times New Roman" pitchFamily="18" charset="0"/>
                          <a:ea typeface="Times New Roman"/>
                          <a:cs typeface="Times New Roman" pitchFamily="18" charset="0"/>
                        </a:rPr>
                        <a:t>ı</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1270" algn="ctr">
                        <a:spcAft>
                          <a:spcPts val="0"/>
                        </a:spcAft>
                      </a:pPr>
                      <a:r>
                        <a:rPr lang="tr-TR" sz="1800" b="1" spc="-10" dirty="0">
                          <a:latin typeface="Times New Roman" pitchFamily="18" charset="0"/>
                          <a:ea typeface="Times New Roman"/>
                          <a:cs typeface="Times New Roman" pitchFamily="18" charset="0"/>
                        </a:rPr>
                        <a:t>G</a:t>
                      </a:r>
                      <a:r>
                        <a:rPr lang="tr-TR" sz="1800" b="1" dirty="0">
                          <a:latin typeface="Times New Roman" pitchFamily="18" charset="0"/>
                          <a:ea typeface="Times New Roman"/>
                          <a:cs typeface="Times New Roman" pitchFamily="18" charset="0"/>
                        </a:rPr>
                        <a:t>örevi</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1270" algn="ctr">
                        <a:spcAft>
                          <a:spcPts val="0"/>
                        </a:spcAft>
                      </a:pPr>
                      <a:r>
                        <a:rPr lang="tr-TR" sz="1800" b="1" dirty="0">
                          <a:latin typeface="Times New Roman" pitchFamily="18" charset="0"/>
                          <a:ea typeface="Times New Roman"/>
                          <a:cs typeface="Times New Roman" pitchFamily="18" charset="0"/>
                        </a:rPr>
                        <a:t>İ</a:t>
                      </a:r>
                      <a:r>
                        <a:rPr lang="tr-TR" sz="1800" b="1" spc="5" dirty="0">
                          <a:latin typeface="Times New Roman" pitchFamily="18" charset="0"/>
                          <a:ea typeface="Times New Roman"/>
                          <a:cs typeface="Times New Roman" pitchFamily="18" charset="0"/>
                        </a:rPr>
                        <a:t>m</a:t>
                      </a:r>
                      <a:r>
                        <a:rPr lang="tr-TR" sz="1800" b="1" spc="-10" dirty="0">
                          <a:latin typeface="Times New Roman" pitchFamily="18" charset="0"/>
                          <a:ea typeface="Times New Roman"/>
                          <a:cs typeface="Times New Roman" pitchFamily="18" charset="0"/>
                        </a:rPr>
                        <a:t>z</a:t>
                      </a:r>
                      <a:r>
                        <a:rPr lang="tr-TR" sz="1800" b="1" dirty="0">
                          <a:latin typeface="Times New Roman" pitchFamily="18" charset="0"/>
                          <a:ea typeface="Times New Roman"/>
                          <a:cs typeface="Times New Roman" pitchFamily="18" charset="0"/>
                        </a:rPr>
                        <a:t>a</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5"/>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1</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5"/>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2</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3</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700"/>
                        </a:lnSpc>
                        <a:spcBef>
                          <a:spcPts val="30"/>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4</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5"/>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5</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60">
                <a:tc>
                  <a:txBody>
                    <a:bodyPr/>
                    <a:lstStyle/>
                    <a:p>
                      <a:pPr>
                        <a:lnSpc>
                          <a:spcPts val="800"/>
                        </a:lnSpc>
                        <a:spcBef>
                          <a:spcPts val="20"/>
                        </a:spcBef>
                        <a:spcAft>
                          <a:spcPts val="0"/>
                        </a:spcAft>
                      </a:pPr>
                      <a:endParaRPr lang="tr-TR" sz="1800" dirty="0">
                        <a:latin typeface="Times New Roman" pitchFamily="18" charset="0"/>
                        <a:ea typeface="Calibri"/>
                        <a:cs typeface="Times New Roman" pitchFamily="18" charset="0"/>
                      </a:endParaRPr>
                    </a:p>
                    <a:p>
                      <a:pPr marL="306705" marR="305435" algn="ctr">
                        <a:spcAft>
                          <a:spcPts val="0"/>
                        </a:spcAft>
                      </a:pPr>
                      <a:r>
                        <a:rPr lang="tr-TR" sz="1800" b="1" dirty="0">
                          <a:latin typeface="Times New Roman" pitchFamily="18" charset="0"/>
                          <a:ea typeface="Times New Roman"/>
                          <a:cs typeface="Times New Roman" pitchFamily="18" charset="0"/>
                        </a:rPr>
                        <a:t>6</a:t>
                      </a: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tr-TR" sz="1800" dirty="0">
                        <a:latin typeface="Times New Roman" pitchFamily="18" charset="0"/>
                        <a:ea typeface="Calibri"/>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880235" y="1071548"/>
            <a:ext cx="10441160" cy="352647"/>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EK – 2a: OKUL SAĞLIĞI YÖNETİM EKİBİ</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
        <p:nvSpPr>
          <p:cNvPr id="7" name="6 Metin kutusu"/>
          <p:cNvSpPr txBox="1"/>
          <p:nvPr/>
        </p:nvSpPr>
        <p:spPr>
          <a:xfrm>
            <a:off x="1737488" y="2643182"/>
            <a:ext cx="3357586" cy="369332"/>
          </a:xfrm>
          <a:prstGeom prst="rect">
            <a:avLst/>
          </a:prstGeom>
          <a:noFill/>
        </p:spPr>
        <p:txBody>
          <a:bodyPr wrap="square" rtlCol="0">
            <a:spAutoFit/>
          </a:bodyPr>
          <a:lstStyle/>
          <a:p>
            <a:pPr algn="ctr"/>
            <a:r>
              <a:rPr lang="tr-TR" dirty="0" smtClean="0"/>
              <a:t>İdareci</a:t>
            </a:r>
            <a:endParaRPr lang="tr-TR" dirty="0"/>
          </a:p>
        </p:txBody>
      </p:sp>
      <p:sp>
        <p:nvSpPr>
          <p:cNvPr id="9" name="8 Metin kutusu"/>
          <p:cNvSpPr txBox="1"/>
          <p:nvPr/>
        </p:nvSpPr>
        <p:spPr>
          <a:xfrm>
            <a:off x="1737488" y="3286124"/>
            <a:ext cx="3357586" cy="369332"/>
          </a:xfrm>
          <a:prstGeom prst="rect">
            <a:avLst/>
          </a:prstGeom>
          <a:noFill/>
        </p:spPr>
        <p:txBody>
          <a:bodyPr wrap="square" rtlCol="0">
            <a:spAutoFit/>
          </a:bodyPr>
          <a:lstStyle/>
          <a:p>
            <a:pPr algn="ctr"/>
            <a:r>
              <a:rPr lang="tr-TR" dirty="0" smtClean="0"/>
              <a:t>Öğretmen</a:t>
            </a:r>
            <a:endParaRPr lang="tr-TR" dirty="0"/>
          </a:p>
        </p:txBody>
      </p:sp>
      <p:sp>
        <p:nvSpPr>
          <p:cNvPr id="10" name="9 Metin kutusu"/>
          <p:cNvSpPr txBox="1"/>
          <p:nvPr/>
        </p:nvSpPr>
        <p:spPr>
          <a:xfrm>
            <a:off x="1737488" y="3929066"/>
            <a:ext cx="3357586" cy="369332"/>
          </a:xfrm>
          <a:prstGeom prst="rect">
            <a:avLst/>
          </a:prstGeom>
          <a:noFill/>
        </p:spPr>
        <p:txBody>
          <a:bodyPr wrap="square" rtlCol="0">
            <a:spAutoFit/>
          </a:bodyPr>
          <a:lstStyle/>
          <a:p>
            <a:pPr algn="ctr"/>
            <a:r>
              <a:rPr lang="tr-TR" dirty="0" smtClean="0"/>
              <a:t>Öğrenci</a:t>
            </a:r>
            <a:endParaRPr lang="tr-TR" dirty="0"/>
          </a:p>
        </p:txBody>
      </p:sp>
      <p:sp>
        <p:nvSpPr>
          <p:cNvPr id="11" name="10 Metin kutusu"/>
          <p:cNvSpPr txBox="1"/>
          <p:nvPr/>
        </p:nvSpPr>
        <p:spPr>
          <a:xfrm>
            <a:off x="1737488" y="4643446"/>
            <a:ext cx="3357586" cy="369332"/>
          </a:xfrm>
          <a:prstGeom prst="rect">
            <a:avLst/>
          </a:prstGeom>
          <a:noFill/>
        </p:spPr>
        <p:txBody>
          <a:bodyPr wrap="square" rtlCol="0">
            <a:spAutoFit/>
          </a:bodyPr>
          <a:lstStyle/>
          <a:p>
            <a:pPr algn="ctr"/>
            <a:r>
              <a:rPr lang="tr-TR" dirty="0" smtClean="0"/>
              <a:t>Veli</a:t>
            </a:r>
            <a:endParaRPr lang="tr-TR" dirty="0"/>
          </a:p>
        </p:txBody>
      </p:sp>
      <p:sp>
        <p:nvSpPr>
          <p:cNvPr id="12" name="11 Metin kutusu"/>
          <p:cNvSpPr txBox="1"/>
          <p:nvPr/>
        </p:nvSpPr>
        <p:spPr>
          <a:xfrm>
            <a:off x="1737488" y="5286388"/>
            <a:ext cx="3357586" cy="369332"/>
          </a:xfrm>
          <a:prstGeom prst="rect">
            <a:avLst/>
          </a:prstGeom>
          <a:noFill/>
        </p:spPr>
        <p:txBody>
          <a:bodyPr wrap="square" rtlCol="0">
            <a:spAutoFit/>
          </a:bodyPr>
          <a:lstStyle/>
          <a:p>
            <a:pPr algn="ctr"/>
            <a:r>
              <a:rPr lang="tr-TR" dirty="0" smtClean="0"/>
              <a:t>Rehber Öğretmen</a:t>
            </a:r>
            <a:endParaRPr lang="tr-T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Metin kutusu"/>
          <p:cNvSpPr txBox="1"/>
          <p:nvPr/>
        </p:nvSpPr>
        <p:spPr>
          <a:xfrm>
            <a:off x="1094546" y="1643051"/>
            <a:ext cx="10153128" cy="3896451"/>
          </a:xfrm>
          <a:prstGeom prst="rect">
            <a:avLst/>
          </a:prstGeom>
          <a:noFill/>
        </p:spPr>
        <p:txBody>
          <a:bodyPr wrap="square" rtlCol="0">
            <a:spAutoFit/>
          </a:bodyPr>
          <a:lstStyle/>
          <a:p>
            <a:pPr algn="ctr">
              <a:lnSpc>
                <a:spcPct val="120000"/>
              </a:lnSpc>
            </a:pPr>
            <a:r>
              <a:rPr lang="tr-TR" sz="3200" b="1" dirty="0" smtClean="0">
                <a:latin typeface="Times New Roman" pitchFamily="18" charset="0"/>
                <a:ea typeface="Verdana" pitchFamily="34" charset="0"/>
                <a:cs typeface="Times New Roman" pitchFamily="18" charset="0"/>
              </a:rPr>
              <a:t>Okul Sağlığı;</a:t>
            </a:r>
          </a:p>
          <a:p>
            <a:pPr algn="just">
              <a:lnSpc>
                <a:spcPct val="120000"/>
              </a:lnSpc>
            </a:pPr>
            <a:endParaRPr lang="tr-TR" sz="1400" b="1" dirty="0" smtClean="0">
              <a:solidFill>
                <a:srgbClr val="FF0000"/>
              </a:solidFill>
              <a:latin typeface="Times New Roman" pitchFamily="18" charset="0"/>
              <a:ea typeface="Verdana" pitchFamily="34" charset="0"/>
              <a:cs typeface="Times New Roman" pitchFamily="18" charset="0"/>
            </a:endParaRPr>
          </a:p>
          <a:p>
            <a:pPr algn="just">
              <a:lnSpc>
                <a:spcPct val="120000"/>
              </a:lnSpc>
            </a:pPr>
            <a:r>
              <a:rPr lang="tr-TR" sz="3200" dirty="0" smtClean="0">
                <a:latin typeface="Times New Roman" pitchFamily="18" charset="0"/>
                <a:ea typeface="Verdana" pitchFamily="34" charset="0"/>
                <a:cs typeface="Times New Roman" pitchFamily="18" charset="0"/>
              </a:rPr>
              <a:t>	Öğrencilerin ve okul çalışanlarının sağlığının değerlendirilmesi, geliştirilmesi, sağlıklı okul yaşamının sağlanması ve sürdürülmesi, öğrenciye ve dolayısıyla topluma sağlık eğitiminin verilmesi için yapılan çalışmaların tümü olarak tanımlanmaktadır.</a:t>
            </a:r>
          </a:p>
        </p:txBody>
      </p:sp>
      <p:sp>
        <p:nvSpPr>
          <p:cNvPr id="5"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0"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0"/>
            <a:ext cx="12190413" cy="85723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6" name="Rectangle 1"/>
          <p:cNvSpPr>
            <a:spLocks noChangeArrowheads="1"/>
          </p:cNvSpPr>
          <p:nvPr/>
        </p:nvSpPr>
        <p:spPr bwMode="auto">
          <a:xfrm>
            <a:off x="880232" y="1071546"/>
            <a:ext cx="10441160" cy="352647"/>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r>
              <a:rPr lang="tr-TR" sz="2000" b="1" dirty="0" smtClean="0">
                <a:latin typeface="Times New Roman" pitchFamily="18" charset="0"/>
                <a:ea typeface="Times New Roman" pitchFamily="18" charset="0"/>
                <a:cs typeface="Times New Roman" pitchFamily="18" charset="0"/>
              </a:rPr>
              <a:t>EK – 2b: ÖRNEK OKUL SAĞLIĞI PLANI</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8" name="Rectangle 14"/>
          <p:cNvSpPr>
            <a:spLocks noChangeArrowheads="1"/>
          </p:cNvSpPr>
          <p:nvPr/>
        </p:nvSpPr>
        <p:spPr bwMode="auto">
          <a:xfrm>
            <a:off x="951670" y="1500174"/>
            <a:ext cx="10513168" cy="1362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AMAÇ: </a:t>
            </a: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Obezite ile mücadele</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HEDEFLER:</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Obezitenin zararları konusunda öğrencilerin bilinçlerinin artırılması,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Sağlıklı beslenme konusunda öğrencilerin bilinçlerinin artırılması, Fiziksel aktivite yapan öğrenci sayılarının arttırılması,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Obez öğrenci sayısının azaltılması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6" name="5 Tablo"/>
          <p:cNvGraphicFramePr>
            <a:graphicFrameLocks noGrp="1"/>
          </p:cNvGraphicFramePr>
          <p:nvPr/>
        </p:nvGraphicFramePr>
        <p:xfrm>
          <a:off x="951670" y="3286124"/>
          <a:ext cx="9572692" cy="3453368"/>
        </p:xfrm>
        <a:graphic>
          <a:graphicData uri="http://schemas.openxmlformats.org/drawingml/2006/table">
            <a:tbl>
              <a:tblPr/>
              <a:tblGrid>
                <a:gridCol w="2557180"/>
                <a:gridCol w="1753878"/>
                <a:gridCol w="1753878"/>
                <a:gridCol w="1753878"/>
                <a:gridCol w="1753878"/>
              </a:tblGrid>
              <a:tr h="176857">
                <a:tc rowSpan="3">
                  <a:txBody>
                    <a:bodyPr/>
                    <a:lstStyle/>
                    <a:p>
                      <a:pPr algn="ctr" rtl="0" fontAlgn="ctr"/>
                      <a:r>
                        <a:rPr lang="tr-TR" sz="1400" b="1" i="0" u="none" strike="noStrike" dirty="0">
                          <a:solidFill>
                            <a:srgbClr val="000000"/>
                          </a:solidFill>
                          <a:latin typeface="Times New Roman"/>
                        </a:rPr>
                        <a:t>ETKİNLİKLER</a:t>
                      </a:r>
                      <a:r>
                        <a:rPr lang="tr-TR" sz="1400" b="0" i="0" u="none" strike="noStrike" dirty="0">
                          <a:solidFill>
                            <a:srgbClr val="000000"/>
                          </a:solidFill>
                          <a:latin typeface="Times New Roman"/>
                        </a:rPr>
                        <a:t> </a:t>
                      </a:r>
                      <a:endParaRPr lang="tr-TR" sz="1400" b="1" i="0" u="none" strike="noStrike" dirty="0">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ctr"/>
                      <a:r>
                        <a:rPr lang="tr-TR" sz="1400" b="1" i="0" u="none" strike="noStrike" dirty="0">
                          <a:solidFill>
                            <a:srgbClr val="000000"/>
                          </a:solidFill>
                          <a:latin typeface="Times New Roman"/>
                        </a:rPr>
                        <a:t>UYGULAMA ZAMANI</a:t>
                      </a:r>
                      <a:r>
                        <a:rPr lang="tr-TR" sz="1400" b="0" i="0" u="none" strike="noStrike" dirty="0">
                          <a:solidFill>
                            <a:srgbClr val="000000"/>
                          </a:solidFill>
                          <a:latin typeface="Times New Roman"/>
                        </a:rPr>
                        <a:t> </a:t>
                      </a:r>
                      <a:endParaRPr lang="tr-TR" sz="1400" b="1" i="0" u="none" strike="noStrike" dirty="0">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tr-TR" sz="1400" b="1" i="0" u="none" strike="noStrike">
                          <a:solidFill>
                            <a:srgbClr val="000000"/>
                          </a:solidFill>
                          <a:latin typeface="Times New Roman"/>
                        </a:rPr>
                        <a:t>AÇIK HEDEF</a:t>
                      </a:r>
                      <a:r>
                        <a:rPr lang="tr-TR" sz="1400" b="0" i="0" u="none" strike="noStrike">
                          <a:solidFill>
                            <a:srgbClr val="000000"/>
                          </a:solidFill>
                          <a:latin typeface="Times New Roman"/>
                        </a:rPr>
                        <a:t> </a:t>
                      </a:r>
                      <a:endParaRPr lang="tr-TR" sz="1400" b="1" i="0" u="none" strike="noStrike">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rowSpan="3">
                  <a:txBody>
                    <a:bodyPr/>
                    <a:lstStyle/>
                    <a:p>
                      <a:pPr algn="ctr" rtl="0" fontAlgn="ctr"/>
                      <a:r>
                        <a:rPr lang="tr-TR" sz="1400" b="1" i="0" u="none" strike="noStrike">
                          <a:solidFill>
                            <a:srgbClr val="000000"/>
                          </a:solidFill>
                          <a:latin typeface="Times New Roman"/>
                        </a:rPr>
                        <a:t>İZLEME-DEĞERLENDİRME</a:t>
                      </a:r>
                      <a:r>
                        <a:rPr lang="tr-TR" sz="1400" b="0" i="0" u="none" strike="noStrike">
                          <a:solidFill>
                            <a:srgbClr val="000000"/>
                          </a:solidFill>
                          <a:latin typeface="Times New Roman"/>
                        </a:rPr>
                        <a:t> </a:t>
                      </a:r>
                      <a:endParaRPr lang="tr-TR" sz="1400" b="1" i="0" u="none" strike="noStrike">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659">
                <a:tc vMerge="1">
                  <a:txBody>
                    <a:bodyPr/>
                    <a:lstStyle/>
                    <a:p>
                      <a:endParaRPr lang="tr-TR"/>
                    </a:p>
                  </a:txBody>
                  <a:tcPr/>
                </a:tc>
                <a:tc vMerge="1">
                  <a:txBody>
                    <a:bodyPr/>
                    <a:lstStyle/>
                    <a:p>
                      <a:endParaRPr lang="tr-TR"/>
                    </a:p>
                  </a:txBody>
                  <a:tcPr/>
                </a:tc>
                <a:tc gridSpan="2">
                  <a:txBody>
                    <a:bodyPr/>
                    <a:lstStyle/>
                    <a:p>
                      <a:pPr algn="ctr" rtl="0" fontAlgn="ctr"/>
                      <a:r>
                        <a:rPr lang="tr-TR" sz="1400" b="1" i="0" u="none" strike="noStrike">
                          <a:solidFill>
                            <a:srgbClr val="000000"/>
                          </a:solidFill>
                          <a:latin typeface="Times New Roman"/>
                        </a:rPr>
                        <a:t>UYGULANDI MI?</a:t>
                      </a:r>
                      <a:r>
                        <a:rPr lang="tr-TR" sz="1400" b="0" i="0" u="none" strike="noStrike">
                          <a:solidFill>
                            <a:srgbClr val="000000"/>
                          </a:solidFill>
                          <a:latin typeface="Times New Roman"/>
                        </a:rPr>
                        <a:t> </a:t>
                      </a:r>
                      <a:endParaRPr lang="tr-TR" sz="1400" b="1" i="0" u="none" strike="noStrike">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r>
              <a:tr h="204411">
                <a:tc vMerge="1">
                  <a:txBody>
                    <a:bodyPr/>
                    <a:lstStyle/>
                    <a:p>
                      <a:endParaRPr lang="tr-TR"/>
                    </a:p>
                  </a:txBody>
                  <a:tcPr/>
                </a:tc>
                <a:tc vMerge="1">
                  <a:txBody>
                    <a:bodyPr/>
                    <a:lstStyle/>
                    <a:p>
                      <a:endParaRPr lang="tr-TR"/>
                    </a:p>
                  </a:txBody>
                  <a:tcPr/>
                </a:tc>
                <a:tc>
                  <a:txBody>
                    <a:bodyPr/>
                    <a:lstStyle/>
                    <a:p>
                      <a:pPr algn="ctr" rtl="0" fontAlgn="ctr"/>
                      <a:r>
                        <a:rPr lang="tr-TR" sz="1400" b="1" i="0" u="none" strike="noStrike">
                          <a:solidFill>
                            <a:srgbClr val="000000"/>
                          </a:solidFill>
                          <a:latin typeface="Times New Roman"/>
                        </a:rPr>
                        <a:t>EVET</a:t>
                      </a:r>
                      <a:r>
                        <a:rPr lang="tr-TR" sz="1400" b="0" i="0" u="none" strike="noStrike">
                          <a:solidFill>
                            <a:srgbClr val="000000"/>
                          </a:solidFill>
                          <a:latin typeface="Times New Roman"/>
                        </a:rPr>
                        <a:t> </a:t>
                      </a:r>
                      <a:endParaRPr lang="tr-TR" sz="1400" b="1" i="0" u="none" strike="noStrike">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a:solidFill>
                            <a:srgbClr val="000000"/>
                          </a:solidFill>
                          <a:latin typeface="Times New Roman"/>
                        </a:rPr>
                        <a:t>HAYIR</a:t>
                      </a:r>
                      <a:r>
                        <a:rPr lang="tr-TR" sz="1400" b="0" i="0" u="none" strike="noStrike">
                          <a:solidFill>
                            <a:srgbClr val="000000"/>
                          </a:solidFill>
                          <a:latin typeface="Times New Roman"/>
                        </a:rPr>
                        <a:t> </a:t>
                      </a:r>
                      <a:endParaRPr lang="tr-TR" sz="1400" b="1" i="0" u="none" strike="noStrike">
                        <a:solidFill>
                          <a:srgbClr val="000000"/>
                        </a:solidFill>
                        <a:latin typeface="Times New Roman"/>
                      </a:endParaRP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618999">
                <a:tc>
                  <a:txBody>
                    <a:bodyPr/>
                    <a:lstStyle/>
                    <a:p>
                      <a:pPr algn="l" rtl="0" fontAlgn="ctr"/>
                      <a:r>
                        <a:rPr lang="tr-TR" sz="1400" b="0" i="0" u="none" strike="noStrike" dirty="0">
                          <a:solidFill>
                            <a:srgbClr val="000000"/>
                          </a:solidFill>
                          <a:latin typeface="Times New Roman"/>
                        </a:rPr>
                        <a:t>İlçe Sağlık Müdürlüğü işbirliği ile öğrencilerin </a:t>
                      </a:r>
                      <a:r>
                        <a:rPr lang="tr-TR" sz="1400" b="0" i="0" u="none" strike="noStrike" dirty="0" err="1">
                          <a:solidFill>
                            <a:srgbClr val="000000"/>
                          </a:solidFill>
                          <a:latin typeface="Times New Roman"/>
                        </a:rPr>
                        <a:t>obezite</a:t>
                      </a:r>
                      <a:r>
                        <a:rPr lang="tr-TR" sz="1400" b="0" i="0" u="none" strike="noStrike" dirty="0">
                          <a:solidFill>
                            <a:srgbClr val="000000"/>
                          </a:solidFill>
                          <a:latin typeface="Times New Roman"/>
                        </a:rPr>
                        <a:t> konusunda bilgilendirilmesi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400" b="0" i="0" u="none" strike="noStrike" dirty="0">
                          <a:solidFill>
                            <a:srgbClr val="000000"/>
                          </a:solidFill>
                          <a:latin typeface="Times New Roman"/>
                        </a:rPr>
                        <a:t>Okul zamanı içinde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400" b="0" i="0" u="none" strike="noStrike">
                          <a:solidFill>
                            <a:srgbClr val="000000"/>
                          </a:solidFill>
                          <a:latin typeface="Times New Roman"/>
                        </a:rPr>
                        <a:t>Eğitim alan öğrenci sayıları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11">
                <a:tc rowSpan="2">
                  <a:txBody>
                    <a:bodyPr/>
                    <a:lstStyle/>
                    <a:p>
                      <a:pPr algn="l" rtl="0" fontAlgn="ctr"/>
                      <a:r>
                        <a:rPr lang="tr-TR" sz="1400" b="0" i="0" u="none" strike="noStrike">
                          <a:solidFill>
                            <a:srgbClr val="000000"/>
                          </a:solidFill>
                          <a:latin typeface="Times New Roman"/>
                        </a:rPr>
                        <a:t>Okul bahçesine oyun alanlarının çizilmesi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400" b="0" i="0" u="none" strike="noStrike">
                          <a:solidFill>
                            <a:srgbClr val="000000"/>
                          </a:solidFill>
                          <a:latin typeface="Times New Roman"/>
                        </a:rPr>
                        <a:t>Okul zamanı içinde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ctr"/>
                      <a:r>
                        <a:rPr lang="tr-TR" sz="1400" b="0" i="0" u="none" strike="noStrike">
                          <a:solidFill>
                            <a:srgbClr val="000000"/>
                          </a:solidFill>
                          <a:latin typeface="Times New Roman"/>
                        </a:rPr>
                        <a:t>Okul bahçesine oyun alanlarının çizilmesi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68">
                <a:tc vMerge="1">
                  <a:txBody>
                    <a:bodyPr/>
                    <a:lstStyle/>
                    <a:p>
                      <a:endParaRPr lang="tr-TR"/>
                    </a:p>
                  </a:txBody>
                  <a:tcPr/>
                </a:tc>
                <a:tc>
                  <a:txBody>
                    <a:bodyPr/>
                    <a:lstStyle/>
                    <a:p>
                      <a:pPr algn="l" rtl="0" fontAlgn="ctr"/>
                      <a:r>
                        <a:rPr lang="tr-TR" sz="1400" b="0" i="0" u="none" strike="noStrike" dirty="0">
                          <a:solidFill>
                            <a:srgbClr val="000000"/>
                          </a:solidFill>
                          <a:latin typeface="Times New Roman"/>
                        </a:rPr>
                        <a:t>Okul zamanı dışında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632604">
                <a:tc rowSpan="2">
                  <a:txBody>
                    <a:bodyPr/>
                    <a:lstStyle/>
                    <a:p>
                      <a:pPr algn="l" rtl="0" fontAlgn="ctr"/>
                      <a:r>
                        <a:rPr lang="tr-TR" sz="1400" b="0" i="0" u="none" strike="noStrike" dirty="0">
                          <a:solidFill>
                            <a:srgbClr val="000000"/>
                          </a:solidFill>
                          <a:latin typeface="Times New Roman"/>
                        </a:rPr>
                        <a:t>Okul dışı zamanlarda öğrencilerin ilgi alanına göre fiziksel aktivite ve spor etkinliklerine (bisiklet sürme, yürüyüş, yüzme, futbol vb.) yönlendirilmesi</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400" b="0" i="0" u="none" strike="noStrike">
                          <a:solidFill>
                            <a:srgbClr val="000000"/>
                          </a:solidFill>
                          <a:latin typeface="Times New Roman"/>
                        </a:rPr>
                        <a:t>Okul zamanı içinde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ctr"/>
                      <a:r>
                        <a:rPr lang="tr-TR" sz="1400" b="0" i="0" u="none" strike="noStrike" dirty="0">
                          <a:solidFill>
                            <a:srgbClr val="000000"/>
                          </a:solidFill>
                          <a:latin typeface="Times New Roman"/>
                        </a:rPr>
                        <a:t>Fiziksel aktivite ve spor etkinliklerinin İsimleri ve bu etkinlikleri yapan öğrenci sayıları</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604">
                <a:tc vMerge="1">
                  <a:txBody>
                    <a:bodyPr/>
                    <a:lstStyle/>
                    <a:p>
                      <a:endParaRPr lang="tr-TR"/>
                    </a:p>
                  </a:txBody>
                  <a:tcPr/>
                </a:tc>
                <a:tc>
                  <a:txBody>
                    <a:bodyPr/>
                    <a:lstStyle/>
                    <a:p>
                      <a:pPr algn="l" rtl="0" fontAlgn="ctr"/>
                      <a:r>
                        <a:rPr lang="tr-TR" sz="1400" b="0" i="0" u="none" strike="noStrike" dirty="0">
                          <a:solidFill>
                            <a:srgbClr val="000000"/>
                          </a:solidFill>
                          <a:latin typeface="Times New Roman"/>
                        </a:rPr>
                        <a:t>Okul zamanı dışında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210868">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68">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latin typeface="Times New Roman"/>
                        </a:rPr>
                        <a:t> </a:t>
                      </a:r>
                    </a:p>
                  </a:txBody>
                  <a:tcPr marL="6820" marR="6820" marT="68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951670" y="2928934"/>
            <a:ext cx="10441160" cy="291091"/>
          </a:xfrm>
          <a:prstGeom prst="rect">
            <a:avLst/>
          </a:prstGeom>
          <a:noFill/>
          <a:ln w="9525">
            <a:noFill/>
            <a:miter lim="800000"/>
            <a:headEnd/>
            <a:tailEnd/>
          </a:ln>
          <a:effectLst/>
        </p:spPr>
        <p:txBody>
          <a:bodyPr vert="horz" wrap="square" lIns="71415" tIns="44436" rIns="91440" bIns="0" numCol="1" anchor="ctr" anchorCtr="0" compatLnSpc="1">
            <a:prstTxWarp prst="textNoShape">
              <a:avLst/>
            </a:prstTxWarp>
            <a:spAutoFit/>
          </a:bodyPr>
          <a:lstStyle/>
          <a:p>
            <a:r>
              <a:rPr lang="tr-TR" sz="1600" b="1" dirty="0" smtClean="0">
                <a:latin typeface="Times New Roman" pitchFamily="18" charset="0"/>
                <a:ea typeface="Times New Roman" pitchFamily="18" charset="0"/>
                <a:cs typeface="Times New Roman" pitchFamily="18" charset="0"/>
              </a:rPr>
              <a:t>ETKİNLİKLER  ve  İZLEME-DEĞERLENDİRME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80232" y="2071680"/>
            <a:ext cx="10657183" cy="4007251"/>
          </a:xfrm>
          <a:prstGeom prst="rect">
            <a:avLst/>
          </a:prstGeom>
        </p:spPr>
        <p:txBody>
          <a:bodyPr wrap="square">
            <a:spAutoFit/>
          </a:bodyPr>
          <a:lstStyle/>
          <a:p>
            <a:pPr algn="just">
              <a:lnSpc>
                <a:spcPct val="120000"/>
              </a:lnSpc>
              <a:buFont typeface="Wingdings" pitchFamily="2" charset="2"/>
              <a:buChar char="Ø"/>
            </a:pPr>
            <a:r>
              <a:rPr lang="tr-TR" sz="2400" dirty="0" smtClean="0">
                <a:latin typeface="+mn-lt"/>
                <a:ea typeface="Times New Roman" pitchFamily="18" charset="0"/>
                <a:cs typeface="Times New Roman" pitchFamily="18" charset="0"/>
              </a:rPr>
              <a:t> </a:t>
            </a:r>
            <a:r>
              <a:rPr lang="tr-TR" sz="2400" dirty="0" smtClean="0">
                <a:latin typeface="Times New Roman" pitchFamily="18" charset="0"/>
                <a:ea typeface="Times New Roman" pitchFamily="18" charset="0"/>
                <a:cs typeface="Times New Roman" pitchFamily="18" charset="0"/>
              </a:rPr>
              <a:t>Öğrencilerin aile hekimleri tarafından periyodik muayene ve izlemlerinin yapılması sağlanmalı, (ASM’ lerde yığılmalar olmayacak şekilde planlama yapılarak) aile hekimliği birimlerinden okula iletilen ve muayenenin yapıldığını gösteren Form-1 okulda saklanmalı, kayıt altına alınmalıdır.</a:t>
            </a:r>
          </a:p>
          <a:p>
            <a:pPr algn="just">
              <a:lnSpc>
                <a:spcPct val="120000"/>
              </a:lnSpc>
            </a:pPr>
            <a:endParaRPr lang="tr-TR" sz="1000" dirty="0" smtClean="0">
              <a:latin typeface="Times New Roman" pitchFamily="18" charset="0"/>
              <a:ea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ea typeface="Times New Roman" pitchFamily="18" charset="0"/>
                <a:cs typeface="Times New Roman" pitchFamily="18" charset="0"/>
              </a:rPr>
              <a:t> Elde edilen sayısal bilgiler okul değerlendirmeleri sırasında ve gerekli durumlarda Okul Değerlendirme Ekibi ile paylaşılmalıdır. </a:t>
            </a:r>
          </a:p>
          <a:p>
            <a:pPr algn="just">
              <a:lnSpc>
                <a:spcPct val="120000"/>
              </a:lnSpc>
            </a:pPr>
            <a:endParaRPr lang="tr-TR" sz="1000" dirty="0" smtClean="0">
              <a:latin typeface="Times New Roman" pitchFamily="18" charset="0"/>
              <a:ea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ea typeface="Times New Roman" pitchFamily="18" charset="0"/>
                <a:cs typeface="Times New Roman" pitchFamily="18" charset="0"/>
              </a:rPr>
              <a:t> Öğrenci izlemleri, yaşa özel çocuk- ergen izlemi olarak değerlendirilmeli ve izlem yıl içinde öğrenci ve ailenin uygun</a:t>
            </a:r>
            <a:r>
              <a:rPr lang="tr-TR" sz="2400" dirty="0" smtClean="0">
                <a:latin typeface="Times New Roman" pitchFamily="18" charset="0"/>
                <a:cs typeface="Times New Roman" pitchFamily="18" charset="0"/>
              </a:rPr>
              <a:t> o</a:t>
            </a:r>
            <a:r>
              <a:rPr lang="tr-TR" sz="2400" dirty="0" smtClean="0">
                <a:latin typeface="Times New Roman" pitchFamily="18" charset="0"/>
                <a:ea typeface="Times New Roman" pitchFamily="18" charset="0"/>
                <a:cs typeface="Times New Roman" pitchFamily="18" charset="0"/>
              </a:rPr>
              <a:t>ldukları bir zamanda gerçekleştirilebilmelidir. </a:t>
            </a:r>
            <a:endParaRPr lang="tr-TR" sz="2400" dirty="0">
              <a:latin typeface="Times New Roman" pitchFamily="18" charset="0"/>
              <a:cs typeface="Times New Roman" pitchFamily="18" charset="0"/>
            </a:endParaRPr>
          </a:p>
        </p:txBody>
      </p:sp>
      <p:sp>
        <p:nvSpPr>
          <p:cNvPr id="3"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4" name="Rectangle 1"/>
          <p:cNvSpPr>
            <a:spLocks noChangeArrowheads="1"/>
          </p:cNvSpPr>
          <p:nvPr/>
        </p:nvSpPr>
        <p:spPr bwMode="auto">
          <a:xfrm>
            <a:off x="808797" y="1500175"/>
            <a:ext cx="11017224"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Times New Roman" pitchFamily="18" charset="0"/>
                <a:cs typeface="Times New Roman" pitchFamily="18" charset="0"/>
              </a:rPr>
              <a:t>FORM-1: ÖĞRENCİ MUAYENE/İZLEM BİLDİRİM FORMU (EK-3)</a:t>
            </a:r>
            <a:endParaRPr lang="tr-TR" b="1"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308860" y="785794"/>
            <a:ext cx="8114103" cy="30777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700" b="1" dirty="0" smtClean="0">
                <a:latin typeface="Times New Roman" pitchFamily="18" charset="0"/>
                <a:cs typeface="Times New Roman" pitchFamily="18" charset="0"/>
              </a:rPr>
              <a:t>FORM-1: ÖĞRENCİ MUAYENE/İZLEM BİLDİRİM FORMU (EK-3)</a:t>
            </a:r>
            <a:endParaRPr lang="tr-TR" sz="1700" b="1" dirty="0">
              <a:latin typeface="Times New Roman" pitchFamily="18" charset="0"/>
              <a:cs typeface="Times New Roman" pitchFamily="18" charset="0"/>
            </a:endParaRP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1" name="40 Resim"/>
          <p:cNvPicPr/>
          <p:nvPr/>
        </p:nvPicPr>
        <p:blipFill>
          <a:blip r:embed="rId2" cstate="print"/>
          <a:srcRect/>
          <a:stretch>
            <a:fillRect/>
          </a:stretch>
        </p:blipFill>
        <p:spPr bwMode="auto">
          <a:xfrm>
            <a:off x="2809057" y="1124744"/>
            <a:ext cx="5214975" cy="5472608"/>
          </a:xfrm>
          <a:prstGeom prst="rect">
            <a:avLst/>
          </a:prstGeom>
          <a:noFill/>
          <a:ln w="9525">
            <a:solidFill>
              <a:schemeClr val="tx1"/>
            </a:solid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000108"/>
            <a:ext cx="11017224" cy="32316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b="1" dirty="0" smtClean="0">
                <a:latin typeface="Times New Roman" pitchFamily="18" charset="0"/>
                <a:cs typeface="Times New Roman" pitchFamily="18" charset="0"/>
              </a:rPr>
              <a:t>FORM-1: ÖĞRENCİ MUAYENE/İZLEM BİLDİRİM FORMU (EK-3)</a:t>
            </a:r>
            <a:endParaRPr lang="tr-TR" b="1" dirty="0">
              <a:latin typeface="Times New Roman" pitchFamily="18" charset="0"/>
              <a:cs typeface="Times New Roman" pitchFamily="18" charset="0"/>
            </a:endParaRP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3073" name="Rectangle 1"/>
          <p:cNvSpPr>
            <a:spLocks noChangeArrowheads="1"/>
          </p:cNvSpPr>
          <p:nvPr/>
        </p:nvSpPr>
        <p:spPr bwMode="auto">
          <a:xfrm>
            <a:off x="880232" y="1428736"/>
            <a:ext cx="10801200" cy="5115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1, öğrencilerin bağlı bulundukları aile hekimleri tarafından yaş grubuna uygun periyodik olarak yapılan sağlık değerlendirmelerinin okula bildirilmesi amacıyla kullanılmaktadır.</a:t>
            </a:r>
          </a:p>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25.01.2013 tarihli ve 28539 sayılı Aile Hekimliği Uygulama Yönetmeliği ve Okul Sağlığı Hizmetleri İşbirliği Protokolü gereğince öğrencilerin aile hekimleri tarafından </a:t>
            </a: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her yıl periyodik </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muayene/ izlemleri yapılmalıdır.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Okula iletilen formlar, okul yönetimi tarafından uygun koşullarda saklanmalıdır.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Okullarda yapılacak izleme ve değerlendirme çalışmaları sırasında okuldaki öğrenci muayenelerine ait sonuçlar, Form 2.c Okula Kayıt/Periyodik İzlem Muayenesi Yapılan Öğrenci Sayısı ve Yüzdesi” (Ek 4) bölümü için sayısal veri olarak Okul Sağlığı Değerlendirme Ekibine sunulmalıdır.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51670" y="1142984"/>
            <a:ext cx="10729192" cy="5093702"/>
          </a:xfrm>
          <a:prstGeom prst="rect">
            <a:avLst/>
          </a:prstGeom>
          <a:noFill/>
        </p:spPr>
        <p:txBody>
          <a:bodyPr wrap="square" rtlCol="0">
            <a:spAutoFit/>
          </a:bodyPr>
          <a:lstStyle/>
          <a:p>
            <a:pPr algn="just">
              <a:lnSpc>
                <a:spcPct val="130000"/>
              </a:lnSpc>
              <a:buFont typeface="Wingdings" pitchFamily="2" charset="2"/>
              <a:buChar char="Ø"/>
            </a:pPr>
            <a:r>
              <a:rPr lang="tr-TR" sz="2200" dirty="0" smtClean="0">
                <a:latin typeface="+mn-lt"/>
              </a:rPr>
              <a:t> </a:t>
            </a:r>
            <a:r>
              <a:rPr lang="tr-TR" sz="2200" dirty="0" smtClean="0">
                <a:latin typeface="Times New Roman" pitchFamily="18" charset="0"/>
                <a:cs typeface="Times New Roman" pitchFamily="18" charset="0"/>
              </a:rPr>
              <a:t>Okul / Kurumda MEB tarafından yayımlanmış olan, Okullarda Rehberlik ve Psikolojik Danışma Hizmetleri Kılavuzuna uygun olarak hazırlanmış </a:t>
            </a:r>
            <a:r>
              <a:rPr lang="tr-TR" sz="2200" b="1" dirty="0" smtClean="0">
                <a:latin typeface="Times New Roman" pitchFamily="18" charset="0"/>
                <a:cs typeface="Times New Roman" pitchFamily="18" charset="0"/>
              </a:rPr>
              <a:t>Rehberlik Hizmetleri Çerçeve Planı </a:t>
            </a:r>
            <a:r>
              <a:rPr lang="tr-TR" sz="2200" dirty="0" smtClean="0">
                <a:latin typeface="Times New Roman" pitchFamily="18" charset="0"/>
                <a:cs typeface="Times New Roman" pitchFamily="18" charset="0"/>
              </a:rPr>
              <a:t>olmalıdır.</a:t>
            </a:r>
          </a:p>
          <a:p>
            <a:pPr algn="just">
              <a:lnSpc>
                <a:spcPct val="130000"/>
              </a:lnSpc>
            </a:pPr>
            <a:endParaRPr lang="tr-TR" sz="1000" dirty="0" smtClean="0">
              <a:latin typeface="Times New Roman" pitchFamily="18" charset="0"/>
              <a:cs typeface="Times New Roman" pitchFamily="18" charset="0"/>
            </a:endParaRPr>
          </a:p>
          <a:p>
            <a:pPr algn="just">
              <a:lnSpc>
                <a:spcPct val="130000"/>
              </a:lnSpc>
              <a:buFont typeface="Wingdings" pitchFamily="2" charset="2"/>
              <a:buChar char="Ø"/>
            </a:pPr>
            <a:r>
              <a:rPr lang="tr-TR" sz="2200" dirty="0" smtClean="0">
                <a:latin typeface="Times New Roman" pitchFamily="18" charset="0"/>
                <a:cs typeface="Times New Roman" pitchFamily="18" charset="0"/>
              </a:rPr>
              <a:t> Okul / Kurumda TSE standartlarına uygun ve son kullanma tarihi geçmemiş malzemelerin bulunduğu bir İlkyardım dolabı olmalıdır. </a:t>
            </a:r>
          </a:p>
          <a:p>
            <a:pPr algn="just">
              <a:lnSpc>
                <a:spcPct val="130000"/>
              </a:lnSpc>
            </a:pPr>
            <a:endParaRPr lang="tr-TR" sz="1000" dirty="0" smtClean="0">
              <a:latin typeface="Times New Roman" pitchFamily="18" charset="0"/>
              <a:cs typeface="Times New Roman" pitchFamily="18" charset="0"/>
            </a:endParaRPr>
          </a:p>
          <a:p>
            <a:pPr algn="just">
              <a:lnSpc>
                <a:spcPct val="130000"/>
              </a:lnSpc>
              <a:buFont typeface="Wingdings" pitchFamily="2" charset="2"/>
              <a:buChar char="Ø"/>
            </a:pPr>
            <a:r>
              <a:rPr lang="tr-TR" sz="2200" dirty="0" smtClean="0">
                <a:latin typeface="Times New Roman" pitchFamily="18" charset="0"/>
                <a:cs typeface="Times New Roman" pitchFamily="18" charset="0"/>
              </a:rPr>
              <a:t> Tarama, aşılama ve koruyucu ağız diş sağlığı çalışmaları öncesinde , bilgi notları ailelere ulaştırılmalı ve uygulama öncesinde İlçe Sağlık Müdürlüğü personeline bildirilmelidir.</a:t>
            </a:r>
          </a:p>
          <a:p>
            <a:pPr algn="just">
              <a:lnSpc>
                <a:spcPct val="130000"/>
              </a:lnSpc>
            </a:pPr>
            <a:endParaRPr lang="tr-TR" sz="1000" dirty="0" smtClean="0">
              <a:latin typeface="Times New Roman" pitchFamily="18" charset="0"/>
              <a:cs typeface="Times New Roman" pitchFamily="18" charset="0"/>
            </a:endParaRPr>
          </a:p>
          <a:p>
            <a:pPr algn="just">
              <a:lnSpc>
                <a:spcPct val="130000"/>
              </a:lnSpc>
              <a:buFont typeface="Wingdings" pitchFamily="2" charset="2"/>
              <a:buChar char="Ø"/>
            </a:pPr>
            <a:r>
              <a:rPr lang="tr-TR" sz="2200" dirty="0" smtClean="0">
                <a:latin typeface="Times New Roman" pitchFamily="18" charset="0"/>
                <a:cs typeface="Times New Roman" pitchFamily="18" charset="0"/>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p:txBody>
      </p:sp>
      <p:sp>
        <p:nvSpPr>
          <p:cNvPr id="3"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126655" y="1214422"/>
            <a:ext cx="10657183" cy="4782848"/>
          </a:xfrm>
          <a:prstGeom prst="rect">
            <a:avLst/>
          </a:prstGeom>
        </p:spPr>
        <p:txBody>
          <a:bodyPr wrap="square">
            <a:spAutoFit/>
          </a:bodyPr>
          <a:lstStyle/>
          <a:p>
            <a:pPr algn="just">
              <a:lnSpc>
                <a:spcPct val="120000"/>
              </a:lnSpc>
              <a:buFont typeface="Wingdings" pitchFamily="2" charset="2"/>
              <a:buChar char="Ø"/>
            </a:pPr>
            <a:r>
              <a:rPr lang="tr-TR" sz="2400" dirty="0" smtClean="0">
                <a:latin typeface="+mn-lt"/>
              </a:rPr>
              <a:t> </a:t>
            </a:r>
            <a:r>
              <a:rPr lang="tr-TR" sz="2400" dirty="0" smtClean="0">
                <a:latin typeface="Times New Roman" pitchFamily="18" charset="0"/>
                <a:cs typeface="Times New Roman" pitchFamily="18" charset="0"/>
              </a:rPr>
              <a:t>Görme-işitme sorunu, kronik hastalıklar, engellilik ve psiko-sosyal problemler gibi öğrenme güçlüğü, okul başarısızlığı ve uyum sorunları yaratabilecek durumu olan öğrencilerin velileri ile görüşmeler yapılmalı ve okul ortamında gerekli önlemler alınmalıdır. Bu çocukların takibi sağlık kurum ve kuruluşları ile işbirliği içerisinde yapılmalıdır. </a:t>
            </a:r>
          </a:p>
          <a:p>
            <a:pPr algn="just">
              <a:lnSpc>
                <a:spcPct val="120000"/>
              </a:lnSpc>
            </a:pPr>
            <a:endParaRPr lang="tr-TR" sz="1400" dirty="0" smtClean="0">
              <a:latin typeface="Times New Roman" pitchFamily="18" charset="0"/>
              <a:cs typeface="Times New Roman" pitchFamily="18" charset="0"/>
            </a:endParaRPr>
          </a:p>
          <a:p>
            <a:pPr algn="just">
              <a:lnSpc>
                <a:spcPct val="120000"/>
              </a:lnSpc>
              <a:buFont typeface="Wingdings" pitchFamily="2" charset="2"/>
              <a:buChar char="Ø"/>
            </a:pPr>
            <a:r>
              <a:rPr lang="tr-TR" sz="2400" dirty="0" smtClean="0">
                <a:latin typeface="Times New Roman" pitchFamily="18" charset="0"/>
                <a:cs typeface="Times New Roman" pitchFamily="18" charset="0"/>
              </a:rPr>
              <a:t> Tütün ve/veya diğer bağımlılık yapıcı madde kullanımı olan veya olduğu düşünülen öğrenciler ilk olarak okulunun rehber öğretmeni ile yoksa ulaşılabilecek en yakın rehber öğretmenle görüştürülmelidir. Rehber öğretmenin aldığı eğitim doğrultusunda süreci yönetmesi sağlanmalıdır. Sağlık kurum ve kuruluşları ile işbirliği yapılmalıdır. </a:t>
            </a:r>
            <a:endParaRPr lang="tr-TR" sz="2400" b="1" dirty="0" smtClean="0">
              <a:latin typeface="Times New Roman" pitchFamily="18" charset="0"/>
              <a:cs typeface="Times New Roman" pitchFamily="18" charset="0"/>
            </a:endParaRP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51670" y="1357298"/>
            <a:ext cx="10683592" cy="4796698"/>
          </a:xfrm>
          <a:prstGeom prst="rect">
            <a:avLst/>
          </a:prstGeom>
        </p:spPr>
        <p:txBody>
          <a:bodyPr wrap="square">
            <a:spAutoFit/>
          </a:bodyPr>
          <a:lstStyle/>
          <a:p>
            <a:pPr algn="just">
              <a:lnSpc>
                <a:spcPct val="120000"/>
              </a:lnSpc>
              <a:buFont typeface="Wingdings" pitchFamily="2" charset="2"/>
              <a:buChar char="Ø"/>
            </a:pPr>
            <a:r>
              <a:rPr lang="tr-TR" sz="2200" dirty="0" smtClean="0">
                <a:latin typeface="+mn-lt"/>
              </a:rPr>
              <a:t> </a:t>
            </a:r>
            <a:r>
              <a:rPr lang="tr-TR" sz="2200" dirty="0" smtClean="0">
                <a:latin typeface="Times New Roman" pitchFamily="18" charset="0"/>
                <a:cs typeface="Times New Roman" pitchFamily="18" charset="0"/>
              </a:rPr>
              <a:t>Okul/kurumda, öğrencilerin sağlık kayıtlarının tutulduğu, kişisel bilgilerin gizliliğini garanti altına alan uygun bir olanak (öğrenci sağlık dosyası, e-okul gibi) sağlanmalıdır. </a:t>
            </a:r>
          </a:p>
          <a:p>
            <a:pPr algn="just"/>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a:t>
            </a:r>
          </a:p>
          <a:p>
            <a:pPr algn="just"/>
            <a:endParaRPr lang="tr-TR" sz="2200" dirty="0" smtClean="0">
              <a:latin typeface="Times New Roman" pitchFamily="18" charset="0"/>
              <a:cs typeface="Times New Roman" pitchFamily="18" charset="0"/>
            </a:endParaRPr>
          </a:p>
          <a:p>
            <a:pPr algn="just">
              <a:lnSpc>
                <a:spcPct val="120000"/>
              </a:lnSpc>
              <a:buFont typeface="Wingdings" pitchFamily="2" charset="2"/>
              <a:buChar char="Ø"/>
            </a:pPr>
            <a:r>
              <a:rPr lang="tr-TR" sz="2200" dirty="0" smtClean="0">
                <a:latin typeface="Times New Roman" pitchFamily="18" charset="0"/>
                <a:cs typeface="Times New Roman" pitchFamily="18" charset="0"/>
              </a:rPr>
              <a:t> Sağlıkla ilgili öğrenci kulüpleri kurulmuş olmalı ve bu kulüpler sağlıkla ilgili etkinlikler (belirli gün ve haftaların kutlanması, bilgi yarışması, piknik, gezi, yürüyüş, konser, kermes, tiyatro oyunu gibi) düzenlemeleri konusunda okul yönetimi ve çalışanları tarafından desteklenmelidirler. </a:t>
            </a:r>
            <a:endParaRPr lang="tr-TR" sz="2200" b="1" dirty="0" smtClean="0">
              <a:latin typeface="Times New Roman" pitchFamily="18" charset="0"/>
              <a:cs typeface="Times New Roman" pitchFamily="18" charset="0"/>
            </a:endParaRPr>
          </a:p>
        </p:txBody>
      </p:sp>
      <p:sp>
        <p:nvSpPr>
          <p:cNvPr id="3"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665918" y="1357298"/>
            <a:ext cx="11017224" cy="458894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marL="0" lvl="1" algn="just">
              <a:lnSpc>
                <a:spcPct val="120000"/>
              </a:lnSpc>
            </a:pPr>
            <a:r>
              <a:rPr lang="tr-TR" sz="2200" b="1" dirty="0" smtClean="0">
                <a:latin typeface="Times New Roman" pitchFamily="18" charset="0"/>
                <a:cs typeface="Times New Roman" pitchFamily="18" charset="0"/>
              </a:rPr>
              <a:t>Eksiklerin Giderilmesi</a:t>
            </a:r>
          </a:p>
          <a:p>
            <a:pPr marL="0" lvl="1" algn="just">
              <a:lnSpc>
                <a:spcPct val="120000"/>
              </a:lnSpc>
            </a:pPr>
            <a:endParaRPr lang="tr-TR" sz="2200" dirty="0" smtClean="0">
              <a:latin typeface="Times New Roman" pitchFamily="18" charset="0"/>
              <a:cs typeface="Times New Roman" pitchFamily="18" charset="0"/>
            </a:endParaRPr>
          </a:p>
          <a:p>
            <a:pPr algn="just">
              <a:lnSpc>
                <a:spcPct val="120000"/>
              </a:lnSpc>
            </a:pPr>
            <a:r>
              <a:rPr lang="tr-TR" sz="2200" dirty="0" smtClean="0">
                <a:latin typeface="Times New Roman" pitchFamily="18" charset="0"/>
                <a:cs typeface="Times New Roman" pitchFamily="18" charset="0"/>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a:p>
            <a:pPr algn="just">
              <a:lnSpc>
                <a:spcPct val="120000"/>
              </a:lnSpc>
            </a:pPr>
            <a:endParaRPr lang="tr-TR" sz="2200" dirty="0" smtClean="0">
              <a:latin typeface="Times New Roman" pitchFamily="18" charset="0"/>
              <a:cs typeface="Times New Roman" pitchFamily="18" charset="0"/>
            </a:endParaRPr>
          </a:p>
          <a:p>
            <a:pPr marL="0" lvl="1" algn="just">
              <a:lnSpc>
                <a:spcPct val="120000"/>
              </a:lnSpc>
            </a:pPr>
            <a:r>
              <a:rPr lang="tr-TR" sz="2200" b="1" dirty="0" smtClean="0">
                <a:latin typeface="Times New Roman" pitchFamily="18" charset="0"/>
                <a:cs typeface="Times New Roman" pitchFamily="18" charset="0"/>
              </a:rPr>
              <a:t>Ailelerin Bilgilendirilmesi</a:t>
            </a:r>
          </a:p>
          <a:p>
            <a:pPr marL="0" lvl="1" algn="just">
              <a:lnSpc>
                <a:spcPct val="120000"/>
              </a:lnSpc>
            </a:pPr>
            <a:endParaRPr lang="tr-TR" sz="2200" b="1" dirty="0" smtClean="0">
              <a:latin typeface="Times New Roman" pitchFamily="18" charset="0"/>
              <a:cs typeface="Times New Roman" pitchFamily="18" charset="0"/>
            </a:endParaRPr>
          </a:p>
          <a:p>
            <a:pPr algn="just">
              <a:lnSpc>
                <a:spcPct val="120000"/>
              </a:lnSpc>
            </a:pPr>
            <a:r>
              <a:rPr lang="tr-TR" sz="2200" dirty="0" smtClean="0">
                <a:latin typeface="Times New Roman" pitchFamily="18" charset="0"/>
                <a:cs typeface="Times New Roman" pitchFamily="18" charset="0"/>
              </a:rPr>
              <a:t>Okul yönetimi, Program kapsamında yapılacak çalışmalar ile ilgili olarak web sayfasından duyuru ve bilgilendirme, SMS, bilgi notları ve broşür gibi farklı yöntemler kullanarak aileleri bilgilendirmelidir.</a:t>
            </a:r>
            <a:endParaRPr lang="tr-TR" sz="2200" dirty="0">
              <a:latin typeface="Times New Roman" pitchFamily="18" charset="0"/>
              <a:cs typeface="Times New Roman" pitchFamily="18" charset="0"/>
            </a:endParaRP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Okul Yönetimi Tarafından 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99938"/>
            <a:ext cx="12190413" cy="7029400"/>
          </a:xfrm>
          <a:prstGeom prst="rect">
            <a:avLst/>
          </a:prstGeom>
          <a:noFill/>
        </p:spPr>
      </p:pic>
      <p:sp>
        <p:nvSpPr>
          <p:cNvPr id="11" name="Unvan 3"/>
          <p:cNvSpPr txBox="1">
            <a:spLocks/>
          </p:cNvSpPr>
          <p:nvPr/>
        </p:nvSpPr>
        <p:spPr>
          <a:xfrm>
            <a:off x="0" y="2627443"/>
            <a:ext cx="12190413" cy="1311128"/>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b="1" dirty="0" smtClean="0">
                <a:ln w="11430"/>
                <a:solidFill>
                  <a:srgbClr val="C00000"/>
                </a:solidFill>
                <a:latin typeface="Times New Roman" pitchFamily="18" charset="0"/>
                <a:cs typeface="Times New Roman" pitchFamily="18" charset="0"/>
              </a:rPr>
              <a:t>İlçe Değerlendirme Ekipleri </a:t>
            </a:r>
          </a:p>
          <a:p>
            <a:pPr algn="ctr">
              <a:defRPr/>
            </a:pPr>
            <a:r>
              <a:rPr lang="tr-TR" b="1" dirty="0" smtClean="0">
                <a:ln w="11430"/>
                <a:solidFill>
                  <a:srgbClr val="C00000"/>
                </a:solidFill>
                <a:latin typeface="Times New Roman" pitchFamily="18" charset="0"/>
                <a:cs typeface="Times New Roman" pitchFamily="18" charset="0"/>
              </a:rPr>
              <a:t>Tarafından Yapılması Gereken Çalışmalar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808794" y="1643050"/>
            <a:ext cx="10657183" cy="43765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200" b="1" dirty="0" smtClean="0">
                <a:latin typeface="Times New Roman" pitchFamily="18" charset="0"/>
                <a:cs typeface="Times New Roman" pitchFamily="18" charset="0"/>
              </a:rPr>
              <a:t>FORM-3: PROGRAM BİLEŞENLERİ DEĞERLENDİRME FORMU</a:t>
            </a:r>
          </a:p>
          <a:p>
            <a:pPr marL="0" lvl="1" algn="just">
              <a:lnSpc>
                <a:spcPct val="120000"/>
              </a:lnSpc>
              <a:buSzPct val="100000"/>
              <a:tabLst>
                <a:tab pos="376238" algn="l"/>
              </a:tabLst>
            </a:pPr>
            <a:endParaRPr lang="tr-TR" sz="1000" b="1" dirty="0" smtClean="0">
              <a:latin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Times New Roman" pitchFamily="18" charset="0"/>
                <a:ea typeface="Times New Roman" pitchFamily="18" charset="0"/>
                <a:cs typeface="Times New Roman" pitchFamily="18" charset="0"/>
              </a:rPr>
              <a:t> Okul Değerlendirme Ekibi tarafından, “Sağlık Hizmetleri, Sağlıklı ve Güvenli Okul Çevresi ve Sağlıklı Beslenme” bileşenleri kapsamında değerlendirme yapılacaktır. </a:t>
            </a:r>
          </a:p>
          <a:p>
            <a:pPr marL="0" lvl="1" algn="just">
              <a:lnSpc>
                <a:spcPct val="120000"/>
              </a:lnSpc>
              <a:buSzPct val="100000"/>
              <a:tabLst>
                <a:tab pos="376238" algn="l"/>
              </a:tabLst>
            </a:pPr>
            <a:endParaRPr lang="tr-TR" sz="800" dirty="0" smtClean="0">
              <a:latin typeface="Times New Roman" pitchFamily="18" charset="0"/>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Times New Roman" pitchFamily="18" charset="0"/>
                <a:ea typeface="Times New Roman" pitchFamily="18" charset="0"/>
                <a:cs typeface="Times New Roman" pitchFamily="18" charset="0"/>
              </a:rPr>
              <a:t> Formlarda yer alan her bir bileşene ait </a:t>
            </a:r>
            <a:r>
              <a:rPr lang="tr-TR" sz="2200" b="1" dirty="0" smtClean="0">
                <a:latin typeface="Times New Roman" pitchFamily="18" charset="0"/>
                <a:ea typeface="Times New Roman" pitchFamily="18" charset="0"/>
                <a:cs typeface="Times New Roman" pitchFamily="18" charset="0"/>
              </a:rPr>
              <a:t>maddelerin tamamının okul/kurumlar tarafından yerine getirilmesi beklenmektedir. </a:t>
            </a:r>
          </a:p>
          <a:p>
            <a:pPr marL="0" lvl="1" algn="just">
              <a:lnSpc>
                <a:spcPct val="120000"/>
              </a:lnSpc>
              <a:buSzPct val="100000"/>
              <a:tabLst>
                <a:tab pos="376238" algn="l"/>
              </a:tabLst>
            </a:pPr>
            <a:endParaRPr lang="tr-TR" sz="800" dirty="0" smtClean="0">
              <a:latin typeface="Times New Roman" pitchFamily="18" charset="0"/>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Times New Roman" pitchFamily="18" charset="0"/>
                <a:ea typeface="Times New Roman" pitchFamily="18" charset="0"/>
                <a:cs typeface="Times New Roman" pitchFamily="18" charset="0"/>
              </a:rPr>
              <a:t> Bileşenler kapsamında herhangi </a:t>
            </a:r>
            <a:r>
              <a:rPr lang="tr-TR" sz="2200" b="1" dirty="0" smtClean="0">
                <a:latin typeface="Times New Roman" pitchFamily="18" charset="0"/>
                <a:ea typeface="Times New Roman" pitchFamily="18" charset="0"/>
                <a:cs typeface="Times New Roman" pitchFamily="18" charset="0"/>
              </a:rPr>
              <a:t>bir maddenin eksik olması durumunda okul/kurumun söz konusu bileşenin gerekliliklerini sağlamadığı kabul edilir. </a:t>
            </a:r>
          </a:p>
          <a:p>
            <a:pPr marL="0" lvl="1" algn="just">
              <a:lnSpc>
                <a:spcPct val="120000"/>
              </a:lnSpc>
              <a:buSzPct val="100000"/>
              <a:tabLst>
                <a:tab pos="376238" algn="l"/>
              </a:tabLst>
            </a:pPr>
            <a:endParaRPr lang="tr-TR" sz="800" dirty="0" smtClean="0">
              <a:latin typeface="Times New Roman" pitchFamily="18" charset="0"/>
              <a:ea typeface="Times New Roman" pitchFamily="18" charset="0"/>
              <a:cs typeface="Times New Roman" pitchFamily="18" charset="0"/>
            </a:endParaRPr>
          </a:p>
          <a:p>
            <a:pPr marL="0" lvl="1" algn="just">
              <a:lnSpc>
                <a:spcPct val="120000"/>
              </a:lnSpc>
              <a:buSzPct val="100000"/>
              <a:buFont typeface="Wingdings" pitchFamily="2" charset="2"/>
              <a:buChar char="Ø"/>
              <a:tabLst>
                <a:tab pos="376238" algn="l"/>
              </a:tabLst>
            </a:pPr>
            <a:r>
              <a:rPr lang="tr-TR" sz="2200" dirty="0" smtClean="0">
                <a:latin typeface="Times New Roman" pitchFamily="18" charset="0"/>
                <a:ea typeface="Times New Roman" pitchFamily="18" charset="0"/>
                <a:cs typeface="Times New Roman" pitchFamily="18" charset="0"/>
              </a:rPr>
              <a:t> Bağımsız anaokullarının değerlendirilmesi sırasında, Ek-6’da yer alan bağımsız anaokulları için oluşturulmuş formlar kullanılmalıdır.</a:t>
            </a:r>
          </a:p>
        </p:txBody>
      </p:sp>
      <p:sp>
        <p:nvSpPr>
          <p:cNvPr id="4" name="1 Başlık"/>
          <p:cNvSpPr txBox="1">
            <a:spLocks/>
          </p:cNvSpPr>
          <p:nvPr/>
        </p:nvSpPr>
        <p:spPr>
          <a:xfrm>
            <a:off x="0" y="0"/>
            <a:ext cx="12190413" cy="135729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sp>
        <p:nvSpPr>
          <p:cNvPr id="4" name="3 Dikdörtgen"/>
          <p:cNvSpPr/>
          <p:nvPr/>
        </p:nvSpPr>
        <p:spPr>
          <a:xfrm>
            <a:off x="1023108" y="1857365"/>
            <a:ext cx="10572824" cy="3666645"/>
          </a:xfrm>
          <a:prstGeom prst="rect">
            <a:avLst/>
          </a:prstGeom>
        </p:spPr>
        <p:txBody>
          <a:bodyPr wrap="square">
            <a:spAutoFit/>
          </a:bodyPr>
          <a:lstStyle/>
          <a:p>
            <a:pPr algn="just">
              <a:lnSpc>
                <a:spcPct val="120000"/>
              </a:lnSpc>
              <a:buFont typeface="Wingdings" pitchFamily="2" charset="2"/>
              <a:buChar char="Ø"/>
            </a:pPr>
            <a:r>
              <a:rPr lang="tr-TR" sz="2800" dirty="0" smtClean="0">
                <a:latin typeface="Times New Roman" pitchFamily="18" charset="0"/>
                <a:ea typeface="Verdana" pitchFamily="34" charset="0"/>
                <a:cs typeface="Times New Roman" pitchFamily="18" charset="0"/>
              </a:rPr>
              <a:t> </a:t>
            </a:r>
            <a:r>
              <a:rPr lang="tr-TR" sz="2800" dirty="0" smtClean="0">
                <a:latin typeface="Times New Roman" pitchFamily="18" charset="0"/>
                <a:cs typeface="Times New Roman" pitchFamily="18" charset="0"/>
              </a:rPr>
              <a:t>Ülkemizde okul sağlığı çalışmaları, 1930 yılında çıkarılan 1593 sayılı Umumi Hıfzıssıhha Kanunu ile başlatılmıştır.</a:t>
            </a:r>
          </a:p>
          <a:p>
            <a:pPr algn="just">
              <a:lnSpc>
                <a:spcPct val="120000"/>
              </a:lnSpc>
            </a:pPr>
            <a:endParaRPr lang="tr-TR" sz="2800" dirty="0" smtClean="0">
              <a:latin typeface="Times New Roman" pitchFamily="18" charset="0"/>
              <a:cs typeface="Times New Roman" pitchFamily="18" charset="0"/>
            </a:endParaRPr>
          </a:p>
          <a:p>
            <a:pPr algn="just">
              <a:lnSpc>
                <a:spcPct val="120000"/>
              </a:lnSpc>
              <a:buFont typeface="Wingdings" pitchFamily="2" charset="2"/>
              <a:buChar char="Ø"/>
            </a:pPr>
            <a:r>
              <a:rPr lang="tr-TR" sz="2800" dirty="0" smtClean="0">
                <a:latin typeface="Times New Roman" pitchFamily="18" charset="0"/>
                <a:cs typeface="Times New Roman" pitchFamily="18" charset="0"/>
              </a:rPr>
              <a:t> Okul sağlığı çalışmalarının başarısı, sağlık ve eğitim sistemlerinin işbirliği ve entegrasyonunun sağlanabilmesi için </a:t>
            </a:r>
            <a:r>
              <a:rPr lang="tr-TR" sz="2800" b="1" dirty="0" smtClean="0">
                <a:latin typeface="Times New Roman" pitchFamily="18" charset="0"/>
                <a:cs typeface="Times New Roman" pitchFamily="18" charset="0"/>
              </a:rPr>
              <a:t>17.05.2016</a:t>
            </a:r>
            <a:r>
              <a:rPr lang="tr-TR" sz="2800" dirty="0" smtClean="0">
                <a:latin typeface="Times New Roman" pitchFamily="18" charset="0"/>
                <a:cs typeface="Times New Roman" pitchFamily="18" charset="0"/>
              </a:rPr>
              <a:t> tarihinde T.C. Millî Eğitim Bakanlığı ve T.C. Sağlık Bakanlığı arasında</a:t>
            </a:r>
            <a:r>
              <a:rPr lang="tr-TR" sz="2800" b="1" dirty="0" smtClean="0">
                <a:latin typeface="Times New Roman" pitchFamily="18" charset="0"/>
                <a:cs typeface="Times New Roman" pitchFamily="18" charset="0"/>
              </a:rPr>
              <a:t> “Okul Sağlığı Hizmetleri İşbirliği Protokolü” </a:t>
            </a:r>
            <a:r>
              <a:rPr lang="tr-TR" sz="2800" dirty="0" smtClean="0">
                <a:latin typeface="Times New Roman" pitchFamily="18" charset="0"/>
                <a:cs typeface="Times New Roman" pitchFamily="18" charset="0"/>
              </a:rPr>
              <a:t>imzalanmıştır. </a:t>
            </a: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56321" name="Rectangle 1"/>
          <p:cNvSpPr>
            <a:spLocks noChangeArrowheads="1"/>
          </p:cNvSpPr>
          <p:nvPr/>
        </p:nvSpPr>
        <p:spPr bwMode="auto">
          <a:xfrm>
            <a:off x="665919" y="6072207"/>
            <a:ext cx="1097447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**TSM: Toplum Sağlığı Merkezi</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Değerlendirmelerde okul/kurum ve eklentileri (pansiyon, yemekhane, kantin, büfe, çay ocağı, atölye vb.) dikkate alınacaktır.</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2" name="Rectangle 2"/>
          <p:cNvSpPr>
            <a:spLocks noChangeArrowheads="1"/>
          </p:cNvSpPr>
          <p:nvPr/>
        </p:nvSpPr>
        <p:spPr bwMode="auto">
          <a:xfrm>
            <a:off x="665918" y="857233"/>
            <a:ext cx="1090303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9" name="8 Tablo"/>
          <p:cNvGraphicFramePr>
            <a:graphicFrameLocks noGrp="1"/>
          </p:cNvGraphicFramePr>
          <p:nvPr/>
        </p:nvGraphicFramePr>
        <p:xfrm>
          <a:off x="665918" y="1285860"/>
          <a:ext cx="10787139" cy="4714902"/>
        </p:xfrm>
        <a:graphic>
          <a:graphicData uri="http://schemas.openxmlformats.org/drawingml/2006/table">
            <a:tbl>
              <a:tblPr/>
              <a:tblGrid>
                <a:gridCol w="500066"/>
                <a:gridCol w="9605503"/>
                <a:gridCol w="681570"/>
              </a:tblGrid>
              <a:tr h="207672">
                <a:tc rowSpan="2">
                  <a:txBody>
                    <a:bodyPr/>
                    <a:lstStyle/>
                    <a:p>
                      <a:pPr algn="ctr" rtl="0" fontAlgn="ctr"/>
                      <a:r>
                        <a:rPr lang="tr-TR" sz="1200" b="0" i="0" u="none" strike="noStrike" dirty="0">
                          <a:solidFill>
                            <a:srgbClr val="000000"/>
                          </a:solidFill>
                          <a:latin typeface="Times New Roman" pitchFamily="18" charset="0"/>
                          <a:cs typeface="Times New Roman" pitchFamily="18" charset="0"/>
                        </a:rPr>
                        <a:t>No</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pitchFamily="18" charset="0"/>
                          <a:cs typeface="Times New Roman" pitchFamily="18" charset="0"/>
                        </a:rPr>
                        <a:t> </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tr-TR" sz="1200" b="0" i="0" u="none" strike="noStrike">
                          <a:solidFill>
                            <a:srgbClr val="000000"/>
                          </a:solidFill>
                          <a:latin typeface="Times New Roman" pitchFamily="18" charset="0"/>
                          <a:cs typeface="Times New Roman" pitchFamily="18" charset="0"/>
                        </a:rPr>
                        <a:t>Evet (E)</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6325">
                <a:tc vMerge="1">
                  <a:txBody>
                    <a:bodyPr/>
                    <a:lstStyle/>
                    <a:p>
                      <a:endParaRPr lang="tr-TR"/>
                    </a:p>
                  </a:txBody>
                  <a:tcPr/>
                </a:tc>
                <a:tc vMerge="1">
                  <a:txBody>
                    <a:bodyPr/>
                    <a:lstStyle/>
                    <a:p>
                      <a:endParaRPr lang="tr-TR"/>
                    </a:p>
                  </a:txBody>
                  <a:tcPr/>
                </a:tc>
                <a:tc>
                  <a:txBody>
                    <a:bodyPr/>
                    <a:lstStyle/>
                    <a:p>
                      <a:pPr algn="ctr" rtl="0" fontAlgn="t"/>
                      <a:r>
                        <a:rPr lang="tr-TR" sz="1200" b="0" i="0" u="none" strike="noStrike">
                          <a:solidFill>
                            <a:srgbClr val="000000"/>
                          </a:solidFill>
                          <a:latin typeface="Times New Roman" pitchFamily="18" charset="0"/>
                          <a:cs typeface="Times New Roman" pitchFamily="18" charset="0"/>
                        </a:rPr>
                        <a:t>Hayır (H)</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 Sağlığı Planında sağlık hizmetlerini içeren amaç ve hedefler belirlenmiştir.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2</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Okul/kurumun, Okul Sağlığı Yönetim Ekibi* vardır.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3</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Okul/kurumun yıllık rehberlik hizmetleri çerçeve planı hazırlanmıştır.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4</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Okul/kurumda ilkyardım dolabı vardır.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5</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TSM** ile işbirliği yaparak sağlık hizmetlerini koordine etmektedir.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20">
                <a:tc>
                  <a:txBody>
                    <a:bodyPr/>
                    <a:lstStyle/>
                    <a:p>
                      <a:pPr algn="ctr" rtl="0" fontAlgn="ctr"/>
                      <a:r>
                        <a:rPr lang="tr-TR" sz="1200" b="0" i="0" u="none" strike="noStrike">
                          <a:solidFill>
                            <a:srgbClr val="000000"/>
                          </a:solidFill>
                          <a:latin typeface="Times New Roman" pitchFamily="18" charset="0"/>
                          <a:cs typeface="Times New Roman" pitchFamily="18" charset="0"/>
                        </a:rPr>
                        <a:t>6</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Okul/kurumdaki tüm öğrencilerin aile hekimleri tarafından yapılan yıllık periyodik muayenelerinin takibi yapılmakta ve bu bilgi TSM ile paylaşılmaktadır.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20">
                <a:tc>
                  <a:txBody>
                    <a:bodyPr/>
                    <a:lstStyle/>
                    <a:p>
                      <a:pPr algn="ctr" rtl="0" fontAlgn="ctr"/>
                      <a:r>
                        <a:rPr lang="tr-TR" sz="1200" b="0" i="0" u="none" strike="noStrike">
                          <a:solidFill>
                            <a:srgbClr val="000000"/>
                          </a:solidFill>
                          <a:latin typeface="Times New Roman" pitchFamily="18" charset="0"/>
                          <a:cs typeface="Times New Roman" pitchFamily="18" charset="0"/>
                        </a:rPr>
                        <a:t>7</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Tarama, aşılama ve koruyucu ağız diş sağlığı çalışmaları öncesinde bilgi notları ailelere ulaştırılmakta ve uygulama öncesinde TSM personeline bildirilmektedir.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8</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9</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çalışanları periyodik muayenenin yapılması için kayıtlı oldukları aile hekimlerine başvurmaları yönünde teşvik edilmektedir.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10</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Risk grubundaki öğrencilerin (özel politika gerektiren öğrenciler) velileri ile görüşmeler/bilgilendirme faaliyetleri yapılarak sağlık kuruluşlarına yönlendirilmektedir.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11</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bünyesinde rehber öğretmen ve rehberlik servisi vardır.  </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12</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Rehberlik hizmetleri kayıtları uygun şekilde tutulmakta ve saklanmaktadır.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13</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Tütün ve/veya diğer bağımlılık yapıcı madde kullanımı olan veya olduğu düşünülen öğrencilerin rehber öğretmenle görüşmesi sağlanmaktadır.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14</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Öğrencilerin sağlık kayıtları uygun şekilde saklanmaktadır.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15</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Okul/kurumda ve pansiyonlarda sağlıklı yaşam kültürü oluşturmaya ve olumlu sağlık davranışı geliştirmeye yönelik görsel materyaller öğrenciler ve okul çalışanlarının görebileceği yerde asılıdır.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16</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Sağlıkla ilgili öğrenci kulüp faaliyetleri yapılmaktadır.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08795" y="1285861"/>
            <a:ext cx="10787138" cy="492134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eaLnBrk="0" hangingPunct="0">
              <a:lnSpc>
                <a:spcPct val="120000"/>
              </a:lnSpc>
              <a:tabLst>
                <a:tab pos="338138" algn="l"/>
              </a:tabLst>
            </a:pPr>
            <a:r>
              <a:rPr lang="tr-TR" sz="2200" b="1" dirty="0" smtClean="0">
                <a:latin typeface="Times New Roman" pitchFamily="18" charset="0"/>
                <a:ea typeface="Times New Roman" pitchFamily="18" charset="0"/>
                <a:cs typeface="Times New Roman" pitchFamily="18" charset="0"/>
              </a:rPr>
              <a:t>1- Okul Sağlığı Planında sağlık hizmetlerini içeren amaç ve hedefler belirlenmiştir.</a:t>
            </a:r>
          </a:p>
          <a:p>
            <a:pPr algn="just" eaLnBrk="0" hangingPunct="0">
              <a:lnSpc>
                <a:spcPct val="120000"/>
              </a:lnSpc>
              <a:tabLst>
                <a:tab pos="338138" algn="l"/>
              </a:tabLst>
            </a:pPr>
            <a:endParaRPr lang="tr-TR" sz="2200" b="1" dirty="0" smtClean="0">
              <a:latin typeface="Times New Roman" pitchFamily="18" charset="0"/>
              <a:ea typeface="Times New Roman" pitchFamily="18" charset="0"/>
              <a:cs typeface="Times New Roman" pitchFamily="18" charset="0"/>
            </a:endParaRPr>
          </a:p>
          <a:p>
            <a:pPr indent="0" algn="just" eaLnBrk="0" hangingPunct="0">
              <a:lnSpc>
                <a:spcPct val="120000"/>
              </a:lnSpc>
              <a:tabLst>
                <a:tab pos="338138" algn="l"/>
              </a:tabLst>
            </a:pPr>
            <a:r>
              <a:rPr lang="tr-TR" sz="2200" dirty="0" smtClean="0">
                <a:latin typeface="Times New Roman" pitchFamily="18" charset="0"/>
                <a:ea typeface="Times New Roman" pitchFamily="18" charset="0"/>
                <a:cs typeface="Times New Roman" pitchFamily="18" charset="0"/>
              </a:rPr>
              <a:t>Okulun, okul sağlığını geliştirmek için hazırlanmış </a:t>
            </a:r>
            <a:r>
              <a:rPr lang="tr-TR" sz="2200" b="1" dirty="0" smtClean="0">
                <a:latin typeface="Times New Roman" pitchFamily="18" charset="0"/>
                <a:ea typeface="Times New Roman" pitchFamily="18" charset="0"/>
                <a:cs typeface="Times New Roman" pitchFamily="18" charset="0"/>
              </a:rPr>
              <a:t>okula özgü bir yıllık “Okul Sağlığı Planı” olacaktır. </a:t>
            </a:r>
            <a:r>
              <a:rPr lang="tr-TR" sz="2200" dirty="0" smtClean="0">
                <a:latin typeface="Times New Roman" pitchFamily="18" charset="0"/>
                <a:ea typeface="Times New Roman" pitchFamily="18" charset="0"/>
                <a:cs typeface="Times New Roman" pitchFamily="18" charset="0"/>
              </a:rPr>
              <a:t>Bu planda; okul sağlığı kapsamında yapılacak tüm çalışmaların </a:t>
            </a:r>
            <a:r>
              <a:rPr lang="tr-TR" sz="2200" b="1" dirty="0" smtClean="0">
                <a:latin typeface="Times New Roman" pitchFamily="18" charset="0"/>
                <a:ea typeface="Times New Roman" pitchFamily="18" charset="0"/>
                <a:cs typeface="Times New Roman" pitchFamily="18" charset="0"/>
              </a:rPr>
              <a:t>amaç ve hedefleri </a:t>
            </a:r>
            <a:r>
              <a:rPr lang="tr-TR" sz="2200" dirty="0" smtClean="0">
                <a:latin typeface="Times New Roman" pitchFamily="18" charset="0"/>
                <a:ea typeface="Times New Roman" pitchFamily="18" charset="0"/>
                <a:cs typeface="Times New Roman" pitchFamily="18" charset="0"/>
              </a:rPr>
              <a:t>belirlenecek ve bu amaç ve hedeflere yönelik </a:t>
            </a:r>
            <a:r>
              <a:rPr lang="tr-TR" sz="2200" b="1" dirty="0" smtClean="0">
                <a:latin typeface="Times New Roman" pitchFamily="18" charset="0"/>
                <a:ea typeface="Times New Roman" pitchFamily="18" charset="0"/>
                <a:cs typeface="Times New Roman" pitchFamily="18" charset="0"/>
              </a:rPr>
              <a:t>etkinlikler</a:t>
            </a:r>
            <a:r>
              <a:rPr lang="tr-TR" sz="2200" dirty="0" smtClean="0">
                <a:latin typeface="Times New Roman" pitchFamily="18" charset="0"/>
                <a:ea typeface="Times New Roman" pitchFamily="18" charset="0"/>
                <a:cs typeface="Times New Roman" pitchFamily="18" charset="0"/>
              </a:rPr>
              <a:t> hazırlanacaktır.</a:t>
            </a:r>
          </a:p>
          <a:p>
            <a:pPr indent="0" algn="just" eaLnBrk="0" hangingPunct="0">
              <a:lnSpc>
                <a:spcPct val="120000"/>
              </a:lnSpc>
              <a:tabLst>
                <a:tab pos="338138" algn="l"/>
              </a:tabLst>
            </a:pPr>
            <a:endParaRPr lang="tr-TR" sz="2200" dirty="0" smtClean="0">
              <a:latin typeface="Times New Roman" pitchFamily="18" charset="0"/>
              <a:ea typeface="Times New Roman" pitchFamily="18" charset="0"/>
              <a:cs typeface="Times New Roman" pitchFamily="18" charset="0"/>
            </a:endParaRPr>
          </a:p>
          <a:p>
            <a:pPr indent="0" algn="just" eaLnBrk="0" hangingPunct="0">
              <a:lnSpc>
                <a:spcPct val="120000"/>
              </a:lnSpc>
              <a:tabLst>
                <a:tab pos="338138" algn="l"/>
              </a:tabLst>
            </a:pPr>
            <a:r>
              <a:rPr lang="tr-TR" sz="2200" dirty="0" smtClean="0">
                <a:latin typeface="Times New Roman" pitchFamily="18" charset="0"/>
                <a:ea typeface="Times New Roman" pitchFamily="18" charset="0"/>
                <a:cs typeface="Times New Roman" pitchFamily="18" charset="0"/>
              </a:rPr>
              <a:t>Bu Etkinlikler hem okul sağlığını geliştirmeyi hem de öğrenci, aile ve okul çalışanlarının sağlık düzeyini </a:t>
            </a:r>
            <a:r>
              <a:rPr lang="tr-TR" sz="2200" b="1" dirty="0" smtClean="0">
                <a:latin typeface="Times New Roman" pitchFamily="18" charset="0"/>
                <a:ea typeface="Times New Roman" pitchFamily="18" charset="0"/>
                <a:cs typeface="Times New Roman" pitchFamily="18" charset="0"/>
              </a:rPr>
              <a:t>geliştirmeyi</a:t>
            </a:r>
            <a:r>
              <a:rPr lang="tr-TR" sz="2200" dirty="0" smtClean="0">
                <a:latin typeface="Times New Roman" pitchFamily="18" charset="0"/>
                <a:ea typeface="Times New Roman" pitchFamily="18" charset="0"/>
                <a:cs typeface="Times New Roman" pitchFamily="18" charset="0"/>
              </a:rPr>
              <a:t> </a:t>
            </a:r>
            <a:r>
              <a:rPr lang="tr-TR" sz="2200" b="1" dirty="0" smtClean="0">
                <a:latin typeface="Times New Roman" pitchFamily="18" charset="0"/>
                <a:ea typeface="Times New Roman" pitchFamily="18" charset="0"/>
                <a:cs typeface="Times New Roman" pitchFamily="18" charset="0"/>
              </a:rPr>
              <a:t>amaçlamalıdır. </a:t>
            </a:r>
          </a:p>
          <a:p>
            <a:pPr indent="0" algn="just" eaLnBrk="0" hangingPunct="0">
              <a:lnSpc>
                <a:spcPct val="120000"/>
              </a:lnSpc>
              <a:tabLst>
                <a:tab pos="338138" algn="l"/>
              </a:tabLst>
            </a:pPr>
            <a:endParaRPr lang="tr-TR" sz="2200" dirty="0" smtClean="0">
              <a:latin typeface="Times New Roman" pitchFamily="18" charset="0"/>
              <a:ea typeface="Times New Roman" pitchFamily="18" charset="0"/>
              <a:cs typeface="Times New Roman" pitchFamily="18" charset="0"/>
            </a:endParaRPr>
          </a:p>
          <a:p>
            <a:pPr indent="0" algn="just" eaLnBrk="0" hangingPunct="0">
              <a:lnSpc>
                <a:spcPct val="120000"/>
              </a:lnSpc>
              <a:tabLst>
                <a:tab pos="338138" algn="l"/>
              </a:tabLst>
            </a:pPr>
            <a:r>
              <a:rPr lang="tr-TR" sz="2200" dirty="0" smtClean="0">
                <a:latin typeface="Times New Roman" pitchFamily="18" charset="0"/>
                <a:ea typeface="Times New Roman" pitchFamily="18" charset="0"/>
                <a:cs typeface="Times New Roman" pitchFamily="18" charset="0"/>
              </a:rPr>
              <a:t>Etkinlikler için </a:t>
            </a:r>
            <a:r>
              <a:rPr lang="tr-TR" sz="2200" b="1" dirty="0" smtClean="0">
                <a:latin typeface="Times New Roman" pitchFamily="18" charset="0"/>
                <a:ea typeface="Times New Roman" pitchFamily="18" charset="0"/>
                <a:cs typeface="Times New Roman" pitchFamily="18" charset="0"/>
              </a:rPr>
              <a:t>takvim</a:t>
            </a:r>
            <a:r>
              <a:rPr lang="tr-TR" sz="2200" dirty="0" smtClean="0">
                <a:latin typeface="Times New Roman" pitchFamily="18" charset="0"/>
                <a:ea typeface="Times New Roman" pitchFamily="18" charset="0"/>
                <a:cs typeface="Times New Roman" pitchFamily="18" charset="0"/>
              </a:rPr>
              <a:t> oluşturulmalı ve eğitim- öğretim döneminde yerini almalıdır. Zaman çizelgesi etkinliğin uygulanacağı tarihi ve tarih aralığını göstermelidir. Plan oluştururken </a:t>
            </a:r>
            <a:r>
              <a:rPr lang="tr-TR" sz="2200" b="1" dirty="0" smtClean="0">
                <a:latin typeface="Times New Roman" pitchFamily="18" charset="0"/>
                <a:ea typeface="Times New Roman" pitchFamily="18" charset="0"/>
                <a:cs typeface="Times New Roman" pitchFamily="18" charset="0"/>
              </a:rPr>
              <a:t>(Ek- 2b)  Okul Sağlığı Planı örneğinden yararlanılabilir</a:t>
            </a:r>
            <a:r>
              <a:rPr lang="tr-TR" sz="2200" dirty="0" smtClean="0">
                <a:latin typeface="Times New Roman" pitchFamily="18" charset="0"/>
                <a:ea typeface="Times New Roman" pitchFamily="18" charset="0"/>
                <a:cs typeface="Times New Roman" pitchFamily="18" charset="0"/>
              </a:rPr>
              <a:t>.</a:t>
            </a: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428737"/>
            <a:ext cx="10755601" cy="444737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sz="2200" b="1" dirty="0" smtClean="0">
                <a:latin typeface="Times New Roman" pitchFamily="18" charset="0"/>
                <a:ea typeface="Times New Roman" pitchFamily="18" charset="0"/>
                <a:cs typeface="Times New Roman" pitchFamily="18" charset="0"/>
              </a:rPr>
              <a:t>2. Okul/kurumun Okul Sağlığı Yönetim Ekibi vardır.</a:t>
            </a:r>
          </a:p>
          <a:p>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Okulun, Okul Sağlığı Yönetim Ekibi olmalıdır. Okul Sağlığı Yönetim Ekibi; bir idareci, bir öğretmen, bir öğrenci, bir okul aile birliği üyesinden oluşmalıdır. Okulda bulunduğu takdirde sağlık çalışanı ve rehber öğretmen ekibin doğal üyesidir. Okul Sağlığı Yönetim Ekibi, okulda yapılacak sağlık ile ilgili çalışmaların planlanması, uygulanması, izlenmesi ve değerlendirilmesinden sorumludur. </a:t>
            </a:r>
          </a:p>
          <a:p>
            <a:pPr algn="just"/>
            <a:endParaRPr lang="tr-TR" sz="2200"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3. Okul/kurumun yıllık rehberlik hizmetleri çerçeve planı hazırlanmıştır. </a:t>
            </a:r>
          </a:p>
          <a:p>
            <a:endParaRPr lang="tr-TR" sz="2200" b="1" dirty="0" smtClean="0">
              <a:latin typeface="Times New Roman" pitchFamily="18" charset="0"/>
              <a:ea typeface="Times New Roman" pitchFamily="18" charset="0"/>
              <a:cs typeface="Times New Roman" pitchFamily="18" charset="0"/>
            </a:endParaRPr>
          </a:p>
          <a:p>
            <a:r>
              <a:rPr lang="tr-TR" sz="2200" dirty="0" smtClean="0">
                <a:latin typeface="Times New Roman" pitchFamily="18" charset="0"/>
                <a:ea typeface="Times New Roman" pitchFamily="18" charset="0"/>
                <a:cs typeface="Times New Roman" pitchFamily="18" charset="0"/>
              </a:rPr>
              <a:t>Rehberlik Hizmetleri Çerçeve Planı, MEB tarafından yayımlanmış olan Okullarda Rehberlik ve Psikolojik Danışma Hizmetleri Kılavuzuna uygun olarak hazırlanmış olmalıdır.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94480" y="2071678"/>
            <a:ext cx="11287204" cy="343170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4. Okul/kurumda ilkyardım dolabı vardır.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Okul/kurumda, TSE standartlarına uygun ve son kullanım tarihi geçmemiş malzemelerin bulunduğu ilkyardım dolabı olmalıdır.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5. Okul/kurum TSM ile işbirliği yaparak sağlık hizmetlerini koordine etmektedir. </a:t>
            </a:r>
          </a:p>
          <a:p>
            <a:pPr algn="just"/>
            <a:endParaRPr lang="tr-TR" sz="2200"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 yönetimi, okul sağlığı kapsamında yapılacak çalışmaların planlama, uygulama ve koordinasyonu için bölgedeki İlçe Sağlık Müdürlüğü ile işbirliği yapmalıdır. </a:t>
            </a:r>
          </a:p>
          <a:p>
            <a:pPr algn="just"/>
            <a:endParaRPr lang="tr-TR" sz="2200" b="1" dirty="0" smtClean="0">
              <a:latin typeface="Times New Roman" pitchFamily="18" charset="0"/>
              <a:ea typeface="Times New Roman" pitchFamily="18" charset="0"/>
              <a:cs typeface="Times New Roman" pitchFamily="18" charset="0"/>
            </a:endParaRP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08794" y="1928803"/>
            <a:ext cx="10930015" cy="343170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endParaRPr lang="tr-TR" sz="2200" b="1"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6. Okul/kurumdaki tüm öğrencilerin aile hekimleri tarafından yapılan yıllık periyodik muayenelerinin takibi yapılmakta ve bu bilgi TSM ile paylaşılmaktadır.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Tüm öğrencilerin, aile hekimleri tarafından yapılan periyodik muayeneleri sonrasında okula gönderilen formlar (Form-1) düzenli olarak okul yönetimi tarafından kayıt altına alınmalı ve bu kayıtlar Form 2.c Okula Kayıt/Periyodik İzlem Muayenesi Yapılan Öğrenci Sayısı ve Yüzdesi” (Ek 4) bölümü için sayısal veri olarak kullanılmalıdır. Elde edilen sayısal bilgiler okul değerlendirmeleri sırasında ve gerekli durumlarda Okul Sağlığı Değerlendirme Ekibi ile paylaşılmalıdır. </a:t>
            </a:r>
          </a:p>
        </p:txBody>
      </p:sp>
      <p:sp>
        <p:nvSpPr>
          <p:cNvPr id="3"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500175"/>
            <a:ext cx="10930014" cy="383520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7. Tarama, aşılama ve koruyucu ağız diş sağlığı çalışmaları öncesinde, bilgi notları ailelere ulaştırılmakta ve uygulama öncesinde TSM personeline bildirilmektedir.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Okul/kurumda tarama, koruyucu ağız diş sağlığı çalışmaları yapılmadan önce, yapılacak çalışma ile ilgili aile bilgilendirme formları, broşürleri ve onam formları ailelere ulaştırılmalıdır. Ailelerden geri toplanan formlar uygulamaya başlanmadan önce TSM’ den gelen sağlık personeline bildirilmelidir. Okul/kurumda uygulanacak aşılardan önce ailelere “Veli bilgi notu” gönderilerek, aileden aşıya mani bir durumun olması, aşının daha önce uygulanması gibi durumlar ile velinin çocuğuna aşı uygulamasını istememesi durumunun yazılı beyanı istenir. Ailelerden geri toplanan bu notlar uygulamaya başlanmadan önce TSM’den gelen sağlık personeline bildirilmelidir.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714489"/>
            <a:ext cx="10930014" cy="377026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8. Öğrencilerin okul/kurumda yapılan sağlık muayene ve taramaları sonucunda elde edilen sağlık verileri (boy uzunluğu/vücut ağırlığı ölçümleri, tarama sonuçları, aşılama bilgileri vb.) e-okul sistemine girilmekte, takip edilmekte ve velilerle paylaşılmaktadır.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Öğrencilerin okul/kurumda yapılan boy uzunluğu/vücut ağırlığı ölçümleri, tarama sonuçları ve aşılama bilgileri gibi sağlık verileri/sonuçları e-okul sistemine düzenli girilmeli, izlenmeli, öğrencinin kendisi ve velilerle paylaşılmalıdır. Herhangi bir sebeple öğrenciye aşı, tarama vb uygulanamaması durumunda (velinin reddetmesi, uygulama gününde öğrencinin okulda olmaması, öğrencide aşı/tarama uygulamasına mani başka bir durum varlığı gibi) velilerin bilgilendirilmesi ve aile hekimliği birimine başvurarak aşı uygulanmasının sağlanması aşılanmamış çocuk kalmaması açısından önem taşımaktadır.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928670"/>
            <a:ext cx="10930014" cy="546303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9. Okul/kurum çalışanları, periyodik muayenenin yapılması için kayıtlı oldukları aile hekimlerine başvurmaları yönünde teşvik edilmektedir.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 çalışanlarının sağlığı, sağlıklı bir okul ortamının oluşturulması için gereklidir. Bu nedenle okul çalışanlarının da belirli aralıklarla sağlık kontrolünden geçmeleri hem öğrencilere rol model olunması hem de sağlığın korunması ve geliştirilmesi açısından önemlidir.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10. Risk grubundaki öğrencilerin (özel politika gerektiren öğrenciler) velileri ile görüşmeler/bilgilendirme faaliyetleri yapılarak sağlık kuruluşlarına yönlendirilmektedir.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Görme-işitme sorunu, kronik hastalıklar, engellilik ve psiko-sosyal problemler gibi öğrenme güçlüğü, okul başarısızlığı ve uyum sorunları yaratabilecek durumu olan öğrencilerin velileri ile görüşmeler yapılmalı ve okul ortamında gerekli önlemler alınmalıdır. Bu çocukların takibi sağlık kurum ve kuruluşları ile işbirliği içerisinde yapılmalıdır.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023108" y="1714489"/>
            <a:ext cx="10715700" cy="377026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11. Okul bünyesinde rehber öğretmen ve rehberlik servisi vardır.</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Yürürlükte olan Millî Eğitim Bakanlığı Rehberlik ve Psikolojik Danışma Hizmetleri Yönetmeliği’ne göre okul yönetimi tarafından rehberlik ve psikolojik danışma hizmetlerini yürütmek üzere, rehberlik ve psikolojik danışma servisi kurulmuş olmalıdır. Okul içerisinde hizmetin özellikleri açısından uygun fiziki ortam ve gerekli donanım sağlanır.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12. Rehberlik hizmetleri kayıtları uygun şekilde tutulmakta ve saklanmaktadır.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Rehberlik hizmetleri kapsamında yapılan iş ve işlemler düzenli olarak kayıt altına alınmalı ve kişisel bilgilerin gizliliği göz önünde bulundurulmalıdır. </a:t>
            </a:r>
            <a:endParaRPr lang="tr-TR" sz="2200" dirty="0" smtClean="0">
              <a:latin typeface="Times New Roman" pitchFamily="18" charset="0"/>
              <a:cs typeface="Times New Roman" pitchFamily="18" charset="0"/>
            </a:endParaRP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1571613"/>
            <a:ext cx="10715700"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13. Tütün ve/veya diğer bağımlılık yapıcı madde kullanımı olan veya olduğu düşünülen öğrencilerin rehber öğretmenle görüşmesi sağlanmaktadır.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Tütün ve/veya diğer bağımlılık yapıcı madde kullanımı olan veya olduğu düşünülen öğrenciler ilk olarak okulunun rehber öğretmeni ile yoksa ulaşılabilecek en yakın rehber öğretmenle görüştürülmelidir. Rehber öğretmenin aldığı eğitim doğrultusunda süreci yönetmesi sağlanmalıdır. Sağlık kurum ve kuruluşları ile işbirliği yapılmalıdır.</a:t>
            </a:r>
          </a:p>
          <a:p>
            <a:pPr algn="just"/>
            <a:endParaRPr lang="tr-TR" sz="2200" dirty="0" smtClean="0">
              <a:latin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14. Öğrencilerin sağlık kayıtları uygun şekilde saklanmaktadır.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Okul/kurumda, öğrencilerin sağlık kayıtlarının tutulduğu, kişisel bilgilerin gizliliğini garanti altına alan uygun bir olanak (öğrenci sağlık dosyası, e-okul gibi) sağlanmalıdır.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sp>
        <p:nvSpPr>
          <p:cNvPr id="5" name="4 Dikdörtgen"/>
          <p:cNvSpPr/>
          <p:nvPr/>
        </p:nvSpPr>
        <p:spPr>
          <a:xfrm>
            <a:off x="1165986" y="1500176"/>
            <a:ext cx="10540717" cy="4450449"/>
          </a:xfrm>
          <a:prstGeom prst="rect">
            <a:avLst/>
          </a:prstGeom>
        </p:spPr>
        <p:txBody>
          <a:bodyPr wrap="square">
            <a:spAutoFit/>
          </a:bodyPr>
          <a:lstStyle/>
          <a:p>
            <a:pPr algn="just">
              <a:lnSpc>
                <a:spcPct val="120000"/>
              </a:lnSpc>
            </a:pPr>
            <a:r>
              <a:rPr lang="tr-TR" sz="2800" b="1" dirty="0" smtClean="0">
                <a:latin typeface="Times New Roman" pitchFamily="18" charset="0"/>
                <a:cs typeface="Times New Roman" pitchFamily="18" charset="0"/>
              </a:rPr>
              <a:t>Okul Sağlığı Hizmetleri  İşbirliği Protokolü ile;</a:t>
            </a:r>
          </a:p>
          <a:p>
            <a:pPr algn="just">
              <a:lnSpc>
                <a:spcPct val="120000"/>
              </a:lnSpc>
            </a:pPr>
            <a:endParaRPr lang="tr-TR" sz="1200" b="1" dirty="0" smtClean="0">
              <a:latin typeface="Times New Roman" pitchFamily="18" charset="0"/>
              <a:cs typeface="Times New Roman" pitchFamily="18" charset="0"/>
            </a:endParaRPr>
          </a:p>
          <a:p>
            <a:pPr algn="just">
              <a:lnSpc>
                <a:spcPct val="120000"/>
              </a:lnSpc>
              <a:buFont typeface="Wingdings" pitchFamily="2" charset="2"/>
              <a:buChar char="Ø"/>
            </a:pPr>
            <a:r>
              <a:rPr lang="tr-TR" sz="2800" dirty="0" smtClean="0">
                <a:latin typeface="Times New Roman" pitchFamily="18" charset="0"/>
                <a:cs typeface="Times New Roman" pitchFamily="18" charset="0"/>
              </a:rPr>
              <a:t> Öğrencilerin ve  okul çalışanlarının sağlığının korunması </a:t>
            </a:r>
          </a:p>
          <a:p>
            <a:pPr algn="just">
              <a:lnSpc>
                <a:spcPct val="120000"/>
              </a:lnSpc>
              <a:buFont typeface="Wingdings" pitchFamily="2" charset="2"/>
              <a:buChar char="Ø"/>
            </a:pPr>
            <a:r>
              <a:rPr lang="tr-TR" sz="2800" dirty="0" smtClean="0">
                <a:latin typeface="Times New Roman" pitchFamily="18" charset="0"/>
                <a:cs typeface="Times New Roman" pitchFamily="18" charset="0"/>
              </a:rPr>
              <a:t> Temizlik ve hijyen konusunda teşvik edilmesi ve geliştirilmesi</a:t>
            </a:r>
          </a:p>
          <a:p>
            <a:pPr algn="just">
              <a:lnSpc>
                <a:spcPct val="120000"/>
              </a:lnSpc>
              <a:buFont typeface="Wingdings" pitchFamily="2" charset="2"/>
              <a:buChar char="Ø"/>
            </a:pPr>
            <a:r>
              <a:rPr lang="tr-TR" sz="2800" dirty="0" smtClean="0">
                <a:latin typeface="Times New Roman" pitchFamily="18" charset="0"/>
                <a:cs typeface="Times New Roman" pitchFamily="18" charset="0"/>
              </a:rPr>
              <a:t> Sağlıklı okul yaşamının sağlanması ve sürdürülmesi </a:t>
            </a:r>
          </a:p>
          <a:p>
            <a:pPr algn="just">
              <a:lnSpc>
                <a:spcPct val="120000"/>
              </a:lnSpc>
              <a:buFont typeface="Wingdings" pitchFamily="2" charset="2"/>
              <a:buChar char="Ø"/>
            </a:pPr>
            <a:r>
              <a:rPr lang="tr-TR" sz="2800" dirty="0" smtClean="0">
                <a:latin typeface="Times New Roman" pitchFamily="18" charset="0"/>
                <a:cs typeface="Times New Roman" pitchFamily="18" charset="0"/>
              </a:rPr>
              <a:t> Öğrenciye ve dolayısıyla topluma sağlıklı hayat tarzlarının ve alışkanlıklarının kazandırılması,</a:t>
            </a:r>
          </a:p>
          <a:p>
            <a:pPr algn="just">
              <a:lnSpc>
                <a:spcPct val="120000"/>
              </a:lnSpc>
              <a:buFont typeface="Wingdings" pitchFamily="2" charset="2"/>
              <a:buChar char="Ø"/>
            </a:pPr>
            <a:r>
              <a:rPr lang="tr-TR" sz="2800" dirty="0" smtClean="0">
                <a:latin typeface="Times New Roman" pitchFamily="18" charset="0"/>
                <a:cs typeface="Times New Roman" pitchFamily="18" charset="0"/>
              </a:rPr>
              <a:t> Sağlık eğitiminin verilmesi amacıyla yapılacak işlemlerde eşgüdüm sağlanması hedeflenmiştir.  </a:t>
            </a: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3" y="1060954"/>
            <a:ext cx="10644262" cy="512448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15. Okul/kurumda ve pansiyonlarda sağlıklı yaşam kültürü oluşturmaya ve olumlu sağlık davranışı geliştirmeye yönelik görsel materyaller öğrenci ve okul çalışanlarının görebileceği yerde asılıdır.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b="1" dirty="0" smtClean="0">
                <a:latin typeface="Times New Roman" pitchFamily="18" charset="0"/>
                <a:ea typeface="Times New Roman" pitchFamily="18" charset="0"/>
                <a:cs typeface="Times New Roman" pitchFamily="18" charset="0"/>
              </a:rPr>
              <a:t>16. Sağlıkla ilgili öğrenci kulüp faaliyetleri yapılmaktadır. </a:t>
            </a:r>
          </a:p>
          <a:p>
            <a:pPr algn="just"/>
            <a:endParaRPr lang="tr-TR" sz="2200" b="1" dirty="0" smtClean="0">
              <a:latin typeface="Times New Roman" pitchFamily="18" charset="0"/>
              <a:ea typeface="Times New Roman" pitchFamily="18" charset="0"/>
              <a:cs typeface="Times New Roman" pitchFamily="18" charset="0"/>
            </a:endParaRPr>
          </a:p>
          <a:p>
            <a:pPr algn="just"/>
            <a:r>
              <a:rPr lang="tr-TR" sz="2200" dirty="0" smtClean="0">
                <a:latin typeface="Times New Roman" pitchFamily="18" charset="0"/>
                <a:ea typeface="Times New Roman" pitchFamily="18" charset="0"/>
                <a:cs typeface="Times New Roman" pitchFamily="18" charset="0"/>
              </a:rPr>
              <a:t>Sağlıkla ilgili öğrenci kulüpleri kurulmuş olmalı ve bu kulüpler sağlıkla ilgili etkinlikler (belirli gün ve haftaların kutlanması, bilgi yarışması, piknik, gezi, yürüyüş, konser, kermes, tiyatro oyunu gibi) düzenlemeleri konusunda okul yönetimi ve çalıĢanları tarafından desteklenmelidirler.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3a-Sağlık Hizmetleri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8"/>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56321" name="Rectangle 1"/>
          <p:cNvSpPr>
            <a:spLocks noChangeArrowheads="1"/>
          </p:cNvSpPr>
          <p:nvPr/>
        </p:nvSpPr>
        <p:spPr bwMode="auto">
          <a:xfrm>
            <a:off x="478584"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a:t>
            </a:r>
            <a:r>
              <a:rPr lang="tr-TR" sz="1100" dirty="0" smtClean="0">
                <a:latin typeface="Times New Roman" pitchFamily="18" charset="0"/>
                <a:cs typeface="Times New Roman" pitchFamily="18" charset="0"/>
              </a:rPr>
              <a:t>Değerlendirmelerde okul/kurum ve eklentileri (pansiyon, yemekhane, kantin, büfe, çay ocağı, atölye vb.) dikkate alınacaktır</a:t>
            </a: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2" name="Rectangle 2"/>
          <p:cNvSpPr>
            <a:spLocks noChangeArrowheads="1"/>
          </p:cNvSpPr>
          <p:nvPr/>
        </p:nvSpPr>
        <p:spPr bwMode="auto">
          <a:xfrm>
            <a:off x="478583" y="839417"/>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3b. </a:t>
            </a:r>
            <a:r>
              <a:rPr lang="tr-TR" sz="1400" b="1" dirty="0" smtClean="0">
                <a:latin typeface="Times New Roman" pitchFamily="18" charset="0"/>
                <a:cs typeface="Times New Roman" pitchFamily="18" charset="0"/>
              </a:rPr>
              <a:t>Sağlıklı ve Güvenli Okul Çevresi</a:t>
            </a:r>
            <a:endParaRPr kumimoji="0" lang="tr-T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9" name="8 Tablo"/>
          <p:cNvGraphicFramePr>
            <a:graphicFrameLocks noGrp="1"/>
          </p:cNvGraphicFramePr>
          <p:nvPr/>
        </p:nvGraphicFramePr>
        <p:xfrm>
          <a:off x="594479" y="1214422"/>
          <a:ext cx="11001453" cy="5072095"/>
        </p:xfrm>
        <a:graphic>
          <a:graphicData uri="http://schemas.openxmlformats.org/drawingml/2006/table">
            <a:tbl>
              <a:tblPr/>
              <a:tblGrid>
                <a:gridCol w="500067"/>
                <a:gridCol w="9853447"/>
                <a:gridCol w="647939"/>
              </a:tblGrid>
              <a:tr h="214989">
                <a:tc rowSpan="2">
                  <a:txBody>
                    <a:bodyPr/>
                    <a:lstStyle/>
                    <a:p>
                      <a:pPr algn="ctr" rtl="0" fontAlgn="ctr"/>
                      <a:r>
                        <a:rPr lang="tr-TR" sz="1200" b="0" i="0" u="none" strike="noStrike" dirty="0">
                          <a:solidFill>
                            <a:srgbClr val="000000"/>
                          </a:solidFill>
                          <a:latin typeface="Times New Roman"/>
                        </a:rPr>
                        <a:t>No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latin typeface="Times New Roman"/>
                        </a:rPr>
                        <a:t>Evet (E)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3946">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latin typeface="Times New Roman"/>
                        </a:rPr>
                        <a:t>Hayır (H)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Sağlığı Planında sağlıklı ve güvenli okul çevresi hizmetlerini içeren amaç ve hedefler belirlenmiştir.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Bahçenin etrafı çevrilidir.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içinde ve dışında çöp kovaları ve çöplerin toplandığı sistem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Okul/kurumun içi-dışı ve bahçesi düzenli olarak temizlenmekte ve kaydı tutulmaktadır.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 Şebeke suyu kullanılmaktadır.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Kuyu/Şebeke su numuneleri </a:t>
                      </a:r>
                      <a:r>
                        <a:rPr lang="tr-TR" sz="1200" b="0" i="0" u="none" strike="noStrike" dirty="0" err="1">
                          <a:solidFill>
                            <a:srgbClr val="000000"/>
                          </a:solidFill>
                          <a:latin typeface="Times New Roman"/>
                        </a:rPr>
                        <a:t>İTASHY’te</a:t>
                      </a:r>
                      <a:r>
                        <a:rPr lang="tr-TR" sz="1200" b="0" i="0" u="none" strike="noStrike" dirty="0">
                          <a:solidFill>
                            <a:srgbClr val="000000"/>
                          </a:solidFill>
                          <a:latin typeface="Times New Roman"/>
                        </a:rPr>
                        <a:t> belirtilen mikrobiyolojik Şartları taşımaktadır.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Tuvaletler düzenli olarak temizlenmekte ve kaydı tutulmaktadır.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Tuvalet ortak alanında sıvı/köpük sabun, çöp kovası ve kova içinde çöp poşeti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Okul/kurumun ısıtma ve havalandırması mevsime uygun olarak yapılmaktadır.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10</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Öğrencilerin tuvalet dışında su içebileceği olanak sağlanmıştır.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059">
                <a:tc>
                  <a:txBody>
                    <a:bodyPr/>
                    <a:lstStyle/>
                    <a:p>
                      <a:pPr algn="ctr" rtl="0" fontAlgn="ctr"/>
                      <a:r>
                        <a:rPr lang="tr-TR" sz="1200" b="0" i="0" u="none" strike="noStrike">
                          <a:solidFill>
                            <a:srgbClr val="000000"/>
                          </a:solidFill>
                          <a:latin typeface="Times New Roman"/>
                        </a:rPr>
                        <a:t>11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Kantin, yemekhane, kafeterya, büfe, çay ocağı ve pansiyon çalışanlarının sağlık bilgisi eğitimi belgesi vardır (sağlık bilgisi ile ilgili çıkarılan yönetmeliklere göre).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Kantin, yemekhane, kafeterya, büfe, çay ocağı, pansiyon gibi yerlerde gıdalar uygun koşullarda saklanmaktadır.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Temizlik işiyle görevli personel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Temizlik için uygun araç-gereç ve malzeme vardır ve bu malzemeler öğrencilerin ulaşamayacağı yerde muhafaza edilmektedir.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Yeterli sayıda temel ilkyardım sertifikası almış personel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Acil durumlarda ulaşılması gereken telefon numaraları öğrenci ve okul çalışanlarının görebilecekleri yerlerde asılıdır.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Acil toplanma alanı belirlenmiştir ve tüm okul çalışanları ve öğrenciler tarafından bilinmektedir.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19">
                <a:tc>
                  <a:txBody>
                    <a:bodyPr/>
                    <a:lstStyle/>
                    <a:p>
                      <a:pPr algn="ctr" rtl="0" fontAlgn="ctr"/>
                      <a:r>
                        <a:rPr lang="tr-TR" sz="1200" b="0" i="0" u="none" strike="noStrike">
                          <a:solidFill>
                            <a:srgbClr val="000000"/>
                          </a:solidFill>
                          <a:latin typeface="Times New Roman"/>
                        </a:rPr>
                        <a:t>18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çalışanları, öğrencilerin görebileceği, etkilenebileceği okul çevresi alanlarında (okul bahçesinin dışı dâhil) tütün ürünleri kullanmamaktadır.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08794" y="1571613"/>
            <a:ext cx="10715700"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a:t>
            </a:r>
            <a:r>
              <a:rPr lang="tr-TR" sz="2200" b="1" dirty="0" smtClean="0">
                <a:latin typeface="Times New Roman" pitchFamily="18" charset="0"/>
                <a:ea typeface="Times New Roman" pitchFamily="18" charset="0"/>
                <a:cs typeface="Times New Roman" pitchFamily="18" charset="0"/>
              </a:rPr>
              <a:t>. Okul Sağlığı Planında sağlıklı ve güvenli okul çevresi hizmetlerini içeren amaç ve hedefler belirlenmiştir. </a:t>
            </a:r>
          </a:p>
          <a:p>
            <a:pPr marL="457200" indent="-457200" algn="just">
              <a:buAutoNum type="arabicPeriod"/>
            </a:pPr>
            <a:endParaRPr lang="tr-TR" sz="2200" b="1"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Okul Sağlığı Planında; öğrencilerin ve okul çalışanlarının ihtiyaçlarına yönelik sağlıklı ve güvenli okul çevresi hizmetleri kapsamında yapılacak çalışmaları içeren amaç ve hedeflere yer verilmelidir. Bunlar, hem okul sağlığını geliştirmeyi hem de öğrenciler, aileler ve okul çalışanlarının sağlık düzeyini yükseltmeyi amaçlamalıdır. Hedeflerin belirlenmesinin ardından her bir hedefin uygulaması için etkinlik/etkinlikler belirlenmelidir. Etkinlikler, hedef doğrultusunda ne yapılacağını göstermelidir. Etkinliklerin zaman çizelgeleri oluşturularak eğitim-öğretim döneminde yerini alması sağlanmalıdır. Zaman çizelgesi etkinliğin uygulanacağı tarihi veya tarih aralığını gösterir. Plan oluşturulurken Okul Sağlığı Planı örneğinden (Ek 2b) yararlanılabilir.</a:t>
            </a:r>
            <a:endParaRPr lang="tr-TR" sz="2200" dirty="0" smtClean="0">
              <a:latin typeface="Times New Roman" pitchFamily="18" charset="0"/>
              <a:ea typeface="Times New Roman" pitchFamily="18" charset="0"/>
              <a:cs typeface="Times New Roman" pitchFamily="18" charset="0"/>
            </a:endParaRP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643050"/>
            <a:ext cx="10644262" cy="3431709"/>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2. Bahçenin etrafı çevrilidir.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 bahçesinin etrafı duvar ve demir parmaklık gibi farklı malzeme kullanılarak çevrilmiş olmalıdır.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3. Okul/kurum içinde ve dışında çöp kovaları ve çöplerin toplandığı sistem vardır.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Tüm sınıflarda, her katta ve bahçede en az birer tane çöp kovası bulunmalıdır. Çöpler günlük toplanmalıdır. Bahçede çöplerin toplandığı sistem olmalı ve bu sistem öğrencilerin oyun alanlarından uzakta olmalıdır.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142984"/>
            <a:ext cx="10644262" cy="4785926"/>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4. Okul/kurumun içi-dışı ve bahçesi düzenli olarak temizlenmekte ve kaydı tutulmaktadır.</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Sınıflar, koridorlar, bahçe, kütüphane, laboratuvarlar, atölyeler, yemekhane, kantin, yatakhane ve spor salonu gibi ortak kullanım alanları düzenli olarak temizlenmeli, havalandırılmalı ve temizlik izleme çizelgesi tutulmalıdır. Değerlendirme sırasında, Okul Sağlığı Değerlendirme Ekibi tarafından temizlik izleme çizelgesi de kontrol edilmelidir.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5. Okul/kurumda Şebeke suyu kullanılmaktadır. </a:t>
            </a:r>
          </a:p>
          <a:p>
            <a:pPr indent="-457200" algn="just"/>
            <a:endParaRPr lang="tr-TR" sz="2200"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Şebeke suyu, okulun su deposuna uğramadan direk musluklara verilerek kullanımı sağlanıyor ise numune alınmasına gerek yoktur. Ancak okulun su deposuna giriyor veya su kuyusundan sağlanıyorsa yürürlükte olan İnsani Tüketim Amaçlı Sular Hakkında Yönetmelik (İTASHY) e göre numune alınması zorunludur.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051072"/>
            <a:ext cx="10644262" cy="546303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6. Kuyu/Şebeke suyu numuneleri İTASHY ’ de belirtilen mikrobiyolojik şartları taşımaktadır.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Kuyu/Şebeke suyu numuneleri alınmalı ve İTASHY ’ nin Ek-1’inde yer alan 3 mikrobiyolojik parametreye uygunluğu değerlendirilmelidir.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7. Tuvaletler düzenli olarak temizlenmekte ve kaydı tutulmaktadır.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Okulda bulunan tüm tuvaletler günde en az iki kere temizlenmeli ve tuvalet temizlik izleme çizelgesi tutulmalıdır. Değerlendirme sırasında, Okul Sağlığı Değerlendirme Ekibi tarafından tuvalet temizlik izleme çizelgesi kontrol edilmelidir.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8. Tuvalet ortak alanında sıvı/köpük sabun, çöp kovası ve kova içinde çöp poşeti vardır.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9. Okul/kurumun ısıtma ve havalandırması mevsime uygun olarak yapılmaktadır.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643051"/>
            <a:ext cx="10644262"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10. Öğrencilerin tuvalet dışında su içebileceği olanak sağlanmıştır.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Tuvalet dışında, koridorlarda ya da bahçede öğrencilerin su içebilecekleri çeşitli olanaklar (çeşme gibi) sağlanmalıdır.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11. Kantin, yemekhane, kafeterya, büfe, çay ocağı ve pansiyon çalışanlarının hijyen eğitimi belgesi vardır (hijyen ile ilgili çıkarılan yönetmeliklere göre)</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Çalışanların Milli Eğitim Bakanlığı tarafından yayımlanmış olan “Gıda ve Su Sektöründe Çalışanlar İçin Hijyen Eğitimi Programı” ve “Okul Kantinlerine Dair Özel Hijyen Yönetmeliği” kapsamında verilen eğitimlere katılmış olması ve başarılı olduğunu belgelendirmesi gereklidir.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643050"/>
            <a:ext cx="10644262"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12. Kantin, yemekhane, kafeterya, büfe, çay ocağı, pansiyon gibi yerlerde gıdalar uygun koşullarda saklanmaktadır. </a:t>
            </a:r>
          </a:p>
          <a:p>
            <a:pPr indent="-457200" algn="just"/>
            <a:endParaRPr lang="tr-TR" sz="2200" b="1"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Okul/kurum kantin, yemekhane, kafeterya, büfe, çay ocağı gibi yerlerde bulunan gıdalar için yürürlükteki Okul Kantinlerinde Satılacak Gıdalar ve Eğitim Kurumlarındaki Gıda İşletmelerinin Hijyen Yönünden Denetlenmesi Genelgesine göre uygun işlemlerin yapıldığı kontrol edilmelidir.</a:t>
            </a:r>
          </a:p>
          <a:p>
            <a:pPr algn="just"/>
            <a:endParaRPr lang="tr-TR" sz="2200" dirty="0" smtClean="0">
              <a:latin typeface="Times New Roman" pitchFamily="18" charset="0"/>
              <a:cs typeface="Times New Roman" pitchFamily="18" charset="0"/>
            </a:endParaRPr>
          </a:p>
          <a:p>
            <a:pPr algn="just"/>
            <a:r>
              <a:rPr lang="tr-TR" sz="2200" b="1" dirty="0" smtClean="0">
                <a:latin typeface="Times New Roman" pitchFamily="18" charset="0"/>
                <a:cs typeface="Times New Roman" pitchFamily="18" charset="0"/>
              </a:rPr>
              <a:t>13. Temizlik işiyle görevli personel vardır.</a:t>
            </a:r>
          </a:p>
          <a:p>
            <a:pPr algn="just"/>
            <a:r>
              <a:rPr lang="tr-TR" sz="2200" dirty="0" smtClean="0">
                <a:latin typeface="Times New Roman" pitchFamily="18" charset="0"/>
                <a:cs typeface="Times New Roman" pitchFamily="18" charset="0"/>
              </a:rPr>
              <a:t> </a:t>
            </a:r>
          </a:p>
          <a:p>
            <a:pPr algn="just"/>
            <a:r>
              <a:rPr lang="tr-TR" sz="2200" dirty="0" smtClean="0">
                <a:latin typeface="Times New Roman" pitchFamily="18" charset="0"/>
                <a:cs typeface="Times New Roman" pitchFamily="18" charset="0"/>
              </a:rPr>
              <a:t>Okul/kurum içi, dışı ve bahçesinin temizliğinin düzenli şekilde yapılabilmesi için yeterli sayıda temizlik işiyle ilgili personel bulunmalıdır.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142984"/>
            <a:ext cx="10644262" cy="512448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14. Temizlik için uygun araç-gereç ve malzeme vardır ve bu malzemeler öğrencilerin ulaşamayacağı yerde muhafaza edilmektedir.</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Okul/kurum içi, dışı ve bahçesinin temizliği için kullanılmak üzere, yeterli miktarda ve uygun araç-gereç ve malzeme olmalıdır. Sağlık Bakanlığı veya Gümrük ve Ticaret Bakanlığından bildirim kaydı almış temizlik ürünleri kullanılmalıdır. Bu malzemeler öğrencilerin ulaşamayacağı yerde muhafaza edilmelidir.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15. Yeterli sayıda temel ilkyardım sertifikası almış personel vardır.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İlk yardım Yönetmeliği gereği her 20 personel için ilkyardım eğitimi almış bir personel olacak biçimde toplam personel sayısına göre hesaplama yapılacaktır.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16. Acil durumlarda ulaşılması gereken telefon numaraları öğrenci ve okul çalışanlarının görebilecekleri yerlerde asılıdır.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643051"/>
            <a:ext cx="10787138" cy="377026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17. Acil toplanma alanı belirlenmiştir ve tüm okul çalışanları ve öğrenciler tarafından bilinmektedir.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Acil Durumlar Hakkında Yönetmelik ve Afet Acil Durum mevzuatlarına göre; okul/kurum dışında acil toplanma alanı belirlenmelidir. Acil toplanma bölgesi bütün tehlike ve risklerden en uzak ve çalışanların en kısa yoldan ulaşabilecekleri korunaklı bölgedir. Bu bölge bütün çalışanlar ve alanda bulunan diğer tüm kişiler tarafından kolayca bilinecek şekilde işaretlenmelidir. Hangi durumlarda ve nasıl toplanılacağı ile ilgili uygulama yapılmalıdır. İlgili kurum ve kuruluşlardan uzmanların katılımıyla tehlikeli durumlar için alınabilecek önlemler konusunda eğitim, seminer, farkındalık çalışmaları ve uygulamalar yapılabilir.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sp>
        <p:nvSpPr>
          <p:cNvPr id="4" name="3 Dikdörtgen"/>
          <p:cNvSpPr/>
          <p:nvPr/>
        </p:nvSpPr>
        <p:spPr>
          <a:xfrm>
            <a:off x="1094545" y="1428737"/>
            <a:ext cx="10340464" cy="4810548"/>
          </a:xfrm>
          <a:prstGeom prst="rect">
            <a:avLst/>
          </a:prstGeom>
        </p:spPr>
        <p:txBody>
          <a:bodyPr wrap="square">
            <a:spAutoFit/>
          </a:bodyPr>
          <a:lstStyle/>
          <a:p>
            <a:pPr algn="just">
              <a:lnSpc>
                <a:spcPct val="120000"/>
              </a:lnSpc>
              <a:buFont typeface="Wingdings" pitchFamily="2" charset="2"/>
              <a:buChar char="Ø"/>
            </a:pPr>
            <a:endParaRPr lang="tr-TR" sz="1050" dirty="0" smtClean="0">
              <a:latin typeface="Times New Roman" pitchFamily="18" charset="0"/>
              <a:ea typeface="Verdana" pitchFamily="34" charset="0"/>
              <a:cs typeface="Times New Roman" pitchFamily="18" charset="0"/>
            </a:endParaRPr>
          </a:p>
          <a:p>
            <a:pPr algn="just">
              <a:lnSpc>
                <a:spcPct val="120000"/>
              </a:lnSpc>
              <a:buFont typeface="Wingdings" pitchFamily="2" charset="2"/>
              <a:buChar char="Ø"/>
            </a:pPr>
            <a:r>
              <a:rPr lang="tr-TR" sz="2800" dirty="0" smtClean="0">
                <a:latin typeface="Times New Roman" pitchFamily="18" charset="0"/>
                <a:ea typeface="Verdana" pitchFamily="34" charset="0"/>
                <a:cs typeface="Times New Roman" pitchFamily="18" charset="0"/>
              </a:rPr>
              <a:t> Protokol kapsamında Ülkemizdeki okul sağlığı çalışmalarının kapsamlı ve bütüncül olması için </a:t>
            </a:r>
            <a:r>
              <a:rPr lang="tr-TR" sz="2800" b="1" dirty="0" smtClean="0">
                <a:latin typeface="Times New Roman" pitchFamily="18" charset="0"/>
                <a:ea typeface="Verdana" pitchFamily="34" charset="0"/>
                <a:cs typeface="Times New Roman" pitchFamily="18" charset="0"/>
              </a:rPr>
              <a:t>“Okulda Sağlığın Korunması ve Geliştirilmesi Programı”</a:t>
            </a:r>
            <a:r>
              <a:rPr lang="tr-TR" sz="2800" dirty="0" smtClean="0">
                <a:latin typeface="Times New Roman" pitchFamily="18" charset="0"/>
                <a:ea typeface="Verdana" pitchFamily="34" charset="0"/>
                <a:cs typeface="Times New Roman" pitchFamily="18" charset="0"/>
              </a:rPr>
              <a:t> başlatılmıştır. </a:t>
            </a:r>
          </a:p>
          <a:p>
            <a:pPr algn="just">
              <a:lnSpc>
                <a:spcPct val="120000"/>
              </a:lnSpc>
              <a:buFont typeface="Wingdings" pitchFamily="2" charset="2"/>
              <a:buChar char="Ø"/>
            </a:pPr>
            <a:endParaRPr lang="tr-TR" sz="1050" dirty="0" smtClean="0">
              <a:latin typeface="Times New Roman" pitchFamily="18" charset="0"/>
              <a:ea typeface="Verdana" pitchFamily="34" charset="0"/>
              <a:cs typeface="Times New Roman" pitchFamily="18" charset="0"/>
            </a:endParaRPr>
          </a:p>
          <a:p>
            <a:pPr algn="just">
              <a:lnSpc>
                <a:spcPct val="120000"/>
              </a:lnSpc>
              <a:buFont typeface="Wingdings" pitchFamily="2" charset="2"/>
              <a:buChar char="Ø"/>
            </a:pPr>
            <a:r>
              <a:rPr lang="tr-TR" sz="2800" dirty="0" smtClean="0">
                <a:latin typeface="Times New Roman" pitchFamily="18" charset="0"/>
                <a:ea typeface="Verdana" pitchFamily="34" charset="0"/>
                <a:cs typeface="Times New Roman" pitchFamily="18" charset="0"/>
              </a:rPr>
              <a:t> Bu program, okullarda şu ana kadar okul sağlığı kapsamında yürütülen ve yürütülecek olan tüm program ve projelerin çerçevesini oluşturacak şekilde tasarlanmıştır. </a:t>
            </a:r>
          </a:p>
          <a:p>
            <a:pPr algn="just">
              <a:lnSpc>
                <a:spcPct val="120000"/>
              </a:lnSpc>
              <a:buFont typeface="Wingdings" pitchFamily="2" charset="2"/>
              <a:buChar char="Ø"/>
            </a:pPr>
            <a:endParaRPr lang="tr-TR" sz="1050" dirty="0" smtClean="0">
              <a:latin typeface="Times New Roman" pitchFamily="18" charset="0"/>
              <a:ea typeface="Verdana" pitchFamily="34" charset="0"/>
              <a:cs typeface="Times New Roman" pitchFamily="18" charset="0"/>
            </a:endParaRPr>
          </a:p>
          <a:p>
            <a:pPr algn="just">
              <a:lnSpc>
                <a:spcPct val="120000"/>
              </a:lnSpc>
              <a:buFont typeface="Wingdings" pitchFamily="2" charset="2"/>
              <a:buChar char="Ø"/>
            </a:pPr>
            <a:r>
              <a:rPr lang="tr-TR" sz="2800" dirty="0" smtClean="0">
                <a:latin typeface="Times New Roman" pitchFamily="18" charset="0"/>
                <a:ea typeface="Verdana" pitchFamily="34" charset="0"/>
                <a:cs typeface="Times New Roman" pitchFamily="18" charset="0"/>
              </a:rPr>
              <a:t> Söz konusu programın, ülkemizin okul sağlığı modelini oluşturması hedeflenmiştir. </a:t>
            </a: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714489"/>
            <a:ext cx="10787138"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18. 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Okul/kurum yönetimi; güvenli çevre, trafik, servis güvenliği, bariyer, güvenlik kamera sistemi gibi önlemler alınması için ilgili kurum ve kuruluşlarla işbirliği yaparak okul giriş, çıkışlarında ve okul çevresinde öğrenci güvenliğinin sağlanmasına katkıda bulunmalı ve bunu belgelemelidir (ilgili kurumlarla yapılan proje, protokol, toplantı, yazışma vb).</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19. Okul/kurum çalışanları, öğrencilerin görebileceği, etkilenebileceği okul çevresi alanlarında (okul bahçesinin dışı dâhil) tütün ürünleri kullanmamaktadır.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3b-Sağlıklı ve Güvenli Okul Çevresi</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56321" name="Rectangle 1"/>
          <p:cNvSpPr>
            <a:spLocks noChangeArrowheads="1"/>
          </p:cNvSpPr>
          <p:nvPr/>
        </p:nvSpPr>
        <p:spPr bwMode="auto">
          <a:xfrm>
            <a:off x="594482" y="6429396"/>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tr-TR" sz="1100" dirty="0" smtClean="0">
                <a:latin typeface="Times New Roman" pitchFamily="18" charset="0"/>
                <a:cs typeface="Times New Roman" pitchFamily="18" charset="0"/>
              </a:rPr>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2" name="Rectangle 2"/>
          <p:cNvSpPr>
            <a:spLocks noChangeArrowheads="1"/>
          </p:cNvSpPr>
          <p:nvPr/>
        </p:nvSpPr>
        <p:spPr bwMode="auto">
          <a:xfrm>
            <a:off x="594482" y="928671"/>
            <a:ext cx="1078713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Times New Roman" pitchFamily="18" charset="0"/>
                <a:cs typeface="Times New Roman" pitchFamily="18" charset="0"/>
              </a:rPr>
              <a:t>3c. Sağlıklı Beslenme</a:t>
            </a:r>
            <a:endParaRPr lang="tr-TR" sz="1400" b="1" dirty="0">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665918" y="1285860"/>
          <a:ext cx="10858577" cy="5143533"/>
        </p:xfrm>
        <a:graphic>
          <a:graphicData uri="http://schemas.openxmlformats.org/drawingml/2006/table">
            <a:tbl>
              <a:tblPr/>
              <a:tblGrid>
                <a:gridCol w="639524"/>
                <a:gridCol w="9579529"/>
                <a:gridCol w="639524"/>
              </a:tblGrid>
              <a:tr h="231171">
                <a:tc rowSpan="2">
                  <a:txBody>
                    <a:bodyPr/>
                    <a:lstStyle/>
                    <a:p>
                      <a:pPr algn="ctr" rtl="0" fontAlgn="ctr"/>
                      <a:r>
                        <a:rPr lang="tr-TR" sz="1200" b="0" i="0" u="none" strike="noStrike" dirty="0">
                          <a:solidFill>
                            <a:srgbClr val="000000"/>
                          </a:solidFill>
                          <a:latin typeface="Times New Roman"/>
                        </a:rPr>
                        <a:t>No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latin typeface="Times New Roman"/>
                        </a:rPr>
                        <a:t>Evet (E)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802">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latin typeface="Times New Roman"/>
                        </a:rPr>
                        <a:t>Hayır(H)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Sağlığı Planında sağlıklı beslenme hizmetlerini içeren amaç ve hedefler belirlenmiştir.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çalışanları sağlıklı yaşam tarzını ve sağlıklı beslenmeyi teşvik edecek Şekilde model olmaktadır.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kahvaltı yapmaları teşvik edilmektedir.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ara öğün almaları teşvik edilmekte ve uygun süre ayrılmaktadır.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dirty="0">
                          <a:solidFill>
                            <a:srgbClr val="000000"/>
                          </a:solidFill>
                          <a:latin typeface="Times New Roman"/>
                        </a:rPr>
                        <a:t>Okul/kurumun yemekhane/taşımalı yemek hizmeti: Yok □ (10. maddeye geçin) Var □ (5, 6, 7, 8 ve 9. maddeler değerlendirilmelidir.)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0802">
                <a:tc>
                  <a:txBody>
                    <a:bodyPr/>
                    <a:lstStyle/>
                    <a:p>
                      <a:pPr algn="ctr" rtl="0" fontAlgn="ctr"/>
                      <a:r>
                        <a:rPr lang="tr-TR" sz="1200" b="0" i="0" u="none" strike="noStrike">
                          <a:solidFill>
                            <a:srgbClr val="000000"/>
                          </a:solidFill>
                          <a:latin typeface="Times New Roman"/>
                        </a:rPr>
                        <a:t>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Yemek yiyebilmek için uygun süre (en az 40 dakika) ayrılmaktadır.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Yemek listeleri Milli Eğitim Bakanlığı ve Sağlık Bakanlığı’nın yayımladığı menü modelleri örnek alınarak hazırlanmaktadır.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ve pansiyonlardaki yemekhane hizmetleri, okul yönetimi tarafından yürürlükteki mevzuat kapsamında ayda en az bir kere denetlenmekte ve gerekli durumlarda İl/İlçe Gıda Tarım ve Hayvancılık Müdürlüğü’nden destek alınmaktadır.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Okul/kurumdaki yemekhane ortamları, yiyecek-içecekler, yiyecek-içecek hizmeti sunanların faaliyetleri ilgili mevzuatlara uygun olmalıdır.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 ve pansiyonlu okullarda gıda depoları (soğuk hava deposu, kuru gıda, yaş sebze meyve deposu vb) ilgili mevzuata uygun olarak ayda en az bir kere denetlenmektedir.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a:solidFill>
                            <a:srgbClr val="000000"/>
                          </a:solidFill>
                          <a:latin typeface="Times New Roman"/>
                        </a:rPr>
                        <a:t>Okul/kurumun kantini/kooperatifi: Yok □ Var □ (10, 11,12, 13. maddeler değerlendirilmelidir)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52708">
                <a:tc>
                  <a:txBody>
                    <a:bodyPr/>
                    <a:lstStyle/>
                    <a:p>
                      <a:pPr algn="ctr" rtl="0" fontAlgn="ctr"/>
                      <a:r>
                        <a:rPr lang="tr-TR" sz="1200" b="0" i="0" u="none" strike="noStrike">
                          <a:solidFill>
                            <a:srgbClr val="000000"/>
                          </a:solidFill>
                          <a:latin typeface="Times New Roman"/>
                        </a:rPr>
                        <a:t>10</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 kantin/kooperatifinde; süt ve süt ürünleri (süt, ayran, yoğurt) ve/veya meyve/sebze (tane ile meyve/sebze veya taze sıkılmış meyve/sebze suyu) gibi ürünlerin satışı yapılmaktadır.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11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Yetersiz ve dengesiz beslenmeye neden olabilecek gıda maddelerinin tüketimini özendirici reklam, özendirme, tanıtım amaçlı afiş, poster, broşür bulunmamaktadır ve bu ürünlerin satışı yapılmamaktadır.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12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Okul/kurumdaki kantin/kooperatif ortamları, yiyecek-içecekler ve kantin/kooperatif hizmeti sunanların faaliyetleri ilgili mevzuatlara uygundur.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13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kantini; ilgili genelgede belirtilen esaslara uygun olarak, ayda en az bir kez aynı genelge ekinde bulunan “Okul Kantini Denetim Formu” kullanılarak denetlenmektedir.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500175"/>
            <a:ext cx="10787138" cy="410881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 Okul Sağlığı Planında sağlıklı beslenme hizmetlerini içeren amaç ve hedefler belirlenmiştir. </a:t>
            </a:r>
          </a:p>
          <a:p>
            <a:pPr indent="-457200" algn="just">
              <a:buAutoNum type="arabicPeriod"/>
            </a:pPr>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 Sağlığı Planında; öğrencilerin ve okul çalışanlarının ihtiyaçlarına yönelik sağlıklı beslenme hizmetleri kapsamında yapılacak çalışmaları içeren amaç ve hedeflere yer verilmelidir. Bunlar, hem okul sağlığını geliştirmeyi hem de öğrenciler, aileler ve okul çalışanlarının sağlık düzeyini yükseltmeyi amaçlamalıdır. Hedeflerin belirlenmesinin ardından her bir hedefin uygulaması için etkinlik/etkinlikler belirlenmelidir. Etkinlikler, hedef doğrultusunda ne yapılacağını göstermelidir. Etkinliklerin zaman çizelgeleri oluşturularak eğitim-öğretim döneminde yerini alması sağlanmalıdır. Zaman çizelgesi etkinliğin uygulanacağı tarihi veya tarih aralığını gösterir. Plan oluşturulurken Okul Sağlığı Planı örneğinden (Ek 2b) yararlanılabilir.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5" y="1268775"/>
            <a:ext cx="10787138" cy="444737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2. Okul/kurum çalışanları sağlıklı yaşam tarzını ve sağlıklı beslenmeyi teşvik edecek şekilde model olmaktadır.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Öğrencilerin; sağlıklı bir yaşam biçimi geliştirmesinde ve sağlıklı beslenme alışkanlıkları kazanmasında tüm okul çalışanlarının önemli payları vardır. Bu nedenle, okul çalışanları öğrencilere olumlu model olmalıdır.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3. Öğrencilerin kahvaltı yapmaları teşvik edilmektedir.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4. Öğrencilerin ara öğün almaları teşvik edilmekte ve uygun süre ayrılmaktadır. </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5. Okul/kurumun yemekhane/taşımalı yemek hizmeti: Yok □ (10. maddeye geçin) Var □ (5, 6, 7, 8 ve 9. maddeler değerlendirilmelidir).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3" y="1285860"/>
            <a:ext cx="10930014" cy="4785926"/>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just"/>
            <a:r>
              <a:rPr lang="tr-TR" sz="2200" b="1" dirty="0" smtClean="0">
                <a:latin typeface="Times New Roman" pitchFamily="18" charset="0"/>
                <a:cs typeface="Times New Roman" pitchFamily="18" charset="0"/>
              </a:rPr>
              <a:t>5. Yemek yiyebilmek için uygun süre (en az 40 dakika) ayrılmaktadır. </a:t>
            </a: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MEB’ in İlköğretim Kurumları Yönetmeliği’nde yemek ve dinlenme için belirli bir süre (en az 40 dakika) verilmesi belirtilmektedir. Ortaöğretim Kurumları Yönetmeliği’nde ise “öğle arası dinlenme süresi 45 dakikadan az olamaz” ifadesi yer almaktadır. Bu kapsamda yemek yiyebilmek ve dinlenebilmek için okul en az 40 dakika süre ayırmalıdır.</a:t>
            </a:r>
          </a:p>
          <a:p>
            <a:pPr indent="-457200" algn="just"/>
            <a:r>
              <a:rPr lang="tr-TR" sz="2200" b="1" dirty="0" smtClean="0">
                <a:latin typeface="Times New Roman" pitchFamily="18" charset="0"/>
                <a:cs typeface="Times New Roman" pitchFamily="18" charset="0"/>
              </a:rPr>
              <a:t>6. Yemek listeleri Millî Eğitim Bakanlığı ve Sağlık Bakanlığı’nın yayımladığı menü modelleri örnek alınarak hazırlanmaktadır.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Bu konuda, MEB’in “Pansiyonlu Okullar İçin Beslenme Hizmetleri Rehberi” ve SB’nin “Okul Öncesi ve Okul Çağı Çocuklara Yönelik Beslenme Önerileri ve Menü Programları” kitabından yararlanılabilir. Özellikle pansiyonlu okullar başta olmak üzere okul idareleri yemek listelerinin planlanmasında HSM ve TSM’lerde görevli diyetisyenlerden destek talep edebilirler. </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857365"/>
            <a:ext cx="10858576" cy="3108543"/>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7. Okul/kurum ve pansiyonlardaki yemekhane hizmetleri, okul yönetimi tarafından yürürlükteki mevzuat kapsamında ayda en az bir kere denetlenmekte ve gerekli durumlarda İl/İlçe Gıda Tarım ve Hayvancılık Müdürlüğü’nden destek alınmaktadır.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Okul yönetimi tarafından yemekhane hizmetlerinin denetimi MEB’in Okul Kantinlerinde Satılacak Gıdalar ve Eğitim Kurumlarındaki Gıda İşletmelerinin Hijyen Yönünden Denetlenmesi hakkında Genelge’nin Ek-3’ünde yer alan Kontrol ve Denetim Formu kullanılarak yapılmalıdır. </a:t>
            </a:r>
          </a:p>
          <a:p>
            <a:pPr indent="-457200" algn="just"/>
            <a:endParaRPr lang="tr-TR" sz="2300" b="1" dirty="0" smtClean="0">
              <a:latin typeface="+mn-lt"/>
            </a:endParaRP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428736"/>
            <a:ext cx="10858576" cy="4462760"/>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endParaRPr lang="tr-TR" sz="2300" b="1" dirty="0" smtClean="0">
              <a:latin typeface="+mn-lt"/>
            </a:endParaRPr>
          </a:p>
          <a:p>
            <a:pPr indent="-457200" algn="just"/>
            <a:r>
              <a:rPr lang="tr-TR" sz="2200" b="1" dirty="0" smtClean="0">
                <a:latin typeface="Times New Roman" pitchFamily="18" charset="0"/>
                <a:cs typeface="Times New Roman" pitchFamily="18" charset="0"/>
              </a:rPr>
              <a:t>8. Okul/kurumdaki yemekhane ortamları, yiyecek-içecekler, yiyecek-içecek hizmeti sunanların faaliyetleri ilgili mevzuatlara uygun olmalıdır.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Öğrencilerin yemek yiyebileceği temiz, havalandırılmış, yeterli şekilde aydınlatılmış ve yeterli büyüklükte alan/yemekhane olmalıdır. Yiyecek/içecek sağlayıcıları/satıcıları sağlıklı beslenme ve gıda güvenilirliği kurallarına uygun olmalıdır. Yemekhane çalışanlarına güvenli gıda üretimi ve sağlıklı beslenme konusunda ilgili kurum ve kuruluşlardan destek alınarak veya uzman bir personel ile hizmet içi eğitimler düzenlenmeli, çalışanların gerekli belgelerinin (hijyen ve aşçılık gibi belgeler) temini ve uygunluğu düzenli olarak denetlenmelidir. Okulda servis edilen yiyecekler Türkiye’ye Özgü Beslenme Rehberi’ne uygun olmalı; yüksek yağ/şeker ve yoğun enerji içeren, vitamin ve minerallerden fakir yiyecek ve içecekler sunulmamalıdır.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571613"/>
            <a:ext cx="10858576" cy="4139595"/>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endParaRPr lang="tr-TR" sz="2400" dirty="0" smtClean="0"/>
          </a:p>
          <a:p>
            <a:pPr indent="-457200" algn="just"/>
            <a:r>
              <a:rPr lang="tr-TR" sz="2200" b="1" dirty="0" smtClean="0">
                <a:latin typeface="+mn-lt"/>
              </a:rPr>
              <a:t>9. Okul/kurum ve pansiyonlu okullarda gıda depoları (soğuk hava deposu, kuru gıda, yaş sebze meyve deposu vb) ilgili mevzuata uygun olarak ayda en az bir kere denetlenmektedir. </a:t>
            </a:r>
          </a:p>
          <a:p>
            <a:pPr indent="-457200" algn="just"/>
            <a:endParaRPr lang="tr-TR" sz="2200" b="1" dirty="0" smtClean="0">
              <a:latin typeface="+mn-lt"/>
            </a:endParaRPr>
          </a:p>
          <a:p>
            <a:pPr indent="-457200" algn="just"/>
            <a:r>
              <a:rPr lang="tr-TR" sz="2200" dirty="0" smtClean="0">
                <a:latin typeface="+mn-lt"/>
              </a:rPr>
              <a:t>Okul yönetimi tarafından gıda depolarının denetimi MEB’in Okul Kantinlerinde Satılacak Gıdalar ve Eğitim Kurumlarındaki Gıda İşletmelerinin Hijyen Yönünden Denetlenmesi hakkında Genelge’nin Ek-3’ünde yer alan Kontrol ve Denetim Formu kullanılarak yapılmalıdır. </a:t>
            </a:r>
          </a:p>
          <a:p>
            <a:pPr indent="-457200" algn="just"/>
            <a:endParaRPr lang="tr-TR" sz="2200" b="1" dirty="0" smtClean="0">
              <a:latin typeface="+mn-lt"/>
            </a:endParaRPr>
          </a:p>
          <a:p>
            <a:pPr indent="-457200" algn="just"/>
            <a:r>
              <a:rPr lang="tr-TR" sz="2200" b="1" dirty="0" smtClean="0">
                <a:latin typeface="+mn-lt"/>
              </a:rPr>
              <a:t>Okul/kurumun kantini/kooperatifi: Yok □ Var □ (10, 11, 12, 13. Maddeler değerlendirilmelidir)</a:t>
            </a:r>
            <a:endParaRPr lang="tr-TR" sz="2200" dirty="0" smtClean="0">
              <a:latin typeface="+mn-lt"/>
            </a:endParaRP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928671"/>
            <a:ext cx="10858576" cy="5801588"/>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10. Okul/kurum kantin/kooperatifinde; süt ve süt ürünleri (süt, ayran, yoğurt) ve/veya meyve/sebze (tane ile meyve/sebze veya taze sıkılmış meyve/sebze suyu) gibi ürünlerin satışı yapılmaktadır.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Yürürlükteki Okul Kantinlerinde Satılacak Gıdalar ve Eğitim Kurumlarındaki Gıda İşletmelerinin Hijyen Yönünden Denetlenmesi hakkında Genelge Ek-2’de yer alan liste dikkate alınmalıdır.</a:t>
            </a:r>
          </a:p>
          <a:p>
            <a:pPr indent="-457200" algn="just"/>
            <a:endParaRPr lang="tr-TR" sz="2200" b="1" dirty="0" smtClean="0">
              <a:latin typeface="Times New Roman" pitchFamily="18" charset="0"/>
              <a:cs typeface="Times New Roman" pitchFamily="18" charset="0"/>
            </a:endParaRPr>
          </a:p>
          <a:p>
            <a:pPr indent="-457200" algn="just"/>
            <a:r>
              <a:rPr lang="tr-TR" sz="2200" b="1" dirty="0" smtClean="0">
                <a:latin typeface="Times New Roman" pitchFamily="18" charset="0"/>
                <a:cs typeface="Times New Roman" pitchFamily="18" charset="0"/>
              </a:rPr>
              <a:t>11. Yetersiz ve dengesiz beslenmeye neden olabilecek gıda maddelerinin tüketimini özendirici reklam, promosyon, tanıtım amaçlı afiş, poster, broşür bulunmamaktadır ve bu ürünlerin satışı yapılmamaktadır.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MEB’in yürürlükte olan ilgili genelge ve yönetmeliklerine göre yağ ve enerji içeriği yüksek vitamin ve minerallerden fakir yiyecek ve içeceklerin reklamı ve satışı yapılmayacaktır. Yürürlükteki Okul Kantinlerinde Satılacak Gıdalar ve Eğitim Kurumlarındaki Gıda İşletmelerinin Hijyen Yönünden Denetlenmesi hakkında Genelge Ek-2’de yer alan liste dikkate alınmalıdır.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80232" y="1857364"/>
            <a:ext cx="10858576" cy="3093154"/>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12. Okul/kurumdaki kantin/kooperatif ortamları, yiyecek-içecekler ve kantin/kooperatif hizmeti sunanların faaliyetleri ilgili mevzuatlara uygundur.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Öğrencilerin yemek yiyebileceği temiz, havalandırılmış, yeterli şekilde aydınlatılmış ve yeterli büyüklükte alan bulunacaktır. Yiyecek/içecek sağlayıcıları/satıcıları sağlıklı beslenme ve gıda güvenilirliği kurallarına uyacaktır. Kantin çalışanlarına güvenli gıda üretimi ve sağlıklı beslenme konusunda ilgili kurum ve kuruluşlardan destek alınarak veya uzman bir personel ile hizmet içi eğitimler düzenlenmeli, çalışanların gerekli belgelerinin (hijyen belgesi gibi) temini ve uygunluğu düzenli olarak denetlenmelidir.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9000" contrast="10000"/>
          </a:blip>
          <a:srcRect/>
          <a:stretch>
            <a:fillRect/>
          </a:stretch>
        </p:blipFill>
        <p:spPr bwMode="auto">
          <a:xfrm>
            <a:off x="6238082" y="1142984"/>
            <a:ext cx="5316291" cy="5178144"/>
          </a:xfrm>
          <a:prstGeom prst="rect">
            <a:avLst/>
          </a:prstGeom>
          <a:solidFill>
            <a:schemeClr val="bg1"/>
          </a:solidFill>
          <a:ln w="9525">
            <a:noFill/>
            <a:miter lim="800000"/>
            <a:headEnd/>
            <a:tailEnd/>
          </a:ln>
        </p:spPr>
      </p:pic>
      <p:sp>
        <p:nvSpPr>
          <p:cNvPr id="4"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sp>
        <p:nvSpPr>
          <p:cNvPr id="6" name="5 Dikdörtgen"/>
          <p:cNvSpPr/>
          <p:nvPr/>
        </p:nvSpPr>
        <p:spPr>
          <a:xfrm>
            <a:off x="808795" y="1785928"/>
            <a:ext cx="5182296" cy="4081117"/>
          </a:xfrm>
          <a:prstGeom prst="rect">
            <a:avLst/>
          </a:prstGeom>
        </p:spPr>
        <p:txBody>
          <a:bodyPr wrap="square">
            <a:spAutoFit/>
          </a:bodyPr>
          <a:lstStyle/>
          <a:p>
            <a:pPr>
              <a:lnSpc>
                <a:spcPct val="120000"/>
              </a:lnSpc>
            </a:pPr>
            <a:r>
              <a:rPr lang="tr-TR" sz="2400" b="1" dirty="0" smtClean="0">
                <a:latin typeface="Times New Roman" pitchFamily="18" charset="0"/>
                <a:ea typeface="Verdana" pitchFamily="34" charset="0"/>
                <a:cs typeface="Times New Roman" pitchFamily="18" charset="0"/>
              </a:rPr>
              <a:t>Okul Sağlığı çalışmaları 6 başlık altında toplanmıştır: </a:t>
            </a:r>
          </a:p>
          <a:p>
            <a:pPr>
              <a:lnSpc>
                <a:spcPct val="120000"/>
              </a:lnSpc>
            </a:pPr>
            <a:endParaRPr lang="tr-TR" sz="2400" dirty="0" smtClean="0">
              <a:latin typeface="Times New Roman" pitchFamily="18" charset="0"/>
              <a:ea typeface="Verdana" pitchFamily="34" charset="0"/>
              <a:cs typeface="Times New Roman" pitchFamily="18" charset="0"/>
            </a:endParaRP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Sağlık Hizmetleri, </a:t>
            </a: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Sağlıklı ve Güvenli Okul Çevresi, </a:t>
            </a: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Sağlıklı Beslenme, </a:t>
            </a: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Sağlık Eğitimi, </a:t>
            </a: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Fiziksel Aktivite, </a:t>
            </a:r>
          </a:p>
          <a:p>
            <a:pPr>
              <a:lnSpc>
                <a:spcPct val="120000"/>
              </a:lnSpc>
              <a:buFont typeface="Wingdings" pitchFamily="2" charset="2"/>
              <a:buChar char="Ø"/>
            </a:pPr>
            <a:r>
              <a:rPr lang="tr-TR" sz="2400" b="1" dirty="0" smtClean="0">
                <a:latin typeface="Times New Roman" pitchFamily="18" charset="0"/>
                <a:ea typeface="Verdana" pitchFamily="34" charset="0"/>
                <a:cs typeface="Times New Roman" pitchFamily="18" charset="0"/>
              </a:rPr>
              <a:t>Aile/Toplum Katılımı</a:t>
            </a:r>
            <a:r>
              <a:rPr lang="tr-TR" sz="2400" dirty="0" smtClean="0">
                <a:latin typeface="Times New Roman" pitchFamily="18" charset="0"/>
                <a:ea typeface="Verdana" pitchFamily="34" charset="0"/>
                <a:cs typeface="Times New Roman" pitchFamily="18" charset="0"/>
              </a:rPr>
              <a:t> </a:t>
            </a:r>
          </a:p>
        </p:txBody>
      </p:sp>
      <p:pic>
        <p:nvPicPr>
          <p:cNvPr id="5" name="Picture 1"/>
          <p:cNvPicPr>
            <a:picLocks noChangeAspect="1" noChangeArrowheads="1"/>
          </p:cNvPicPr>
          <p:nvPr/>
        </p:nvPicPr>
        <p:blipFill>
          <a:blip r:embed="rId3"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51670" y="1357298"/>
            <a:ext cx="10858576" cy="4447371"/>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indent="-457200" algn="just"/>
            <a:r>
              <a:rPr lang="tr-TR" sz="2200" b="1" dirty="0" smtClean="0">
                <a:latin typeface="Times New Roman" pitchFamily="18" charset="0"/>
                <a:cs typeface="Times New Roman" pitchFamily="18" charset="0"/>
              </a:rPr>
              <a:t>13. Okul kantini; ilgili genelgede belirtilen esaslara uygun olarak, ayda en az bir kez denetlenmektedir. </a:t>
            </a:r>
          </a:p>
          <a:p>
            <a:pPr indent="-457200" algn="just"/>
            <a:endParaRPr lang="tr-TR" sz="2200" b="1" dirty="0" smtClean="0">
              <a:latin typeface="Times New Roman" pitchFamily="18" charset="0"/>
              <a:cs typeface="Times New Roman" pitchFamily="18" charset="0"/>
            </a:endParaRPr>
          </a:p>
          <a:p>
            <a:pPr indent="-457200" algn="just"/>
            <a:r>
              <a:rPr lang="tr-TR" sz="2200" dirty="0" smtClean="0">
                <a:latin typeface="Times New Roman" pitchFamily="18" charset="0"/>
                <a:cs typeface="Times New Roman" pitchFamily="18" charset="0"/>
              </a:rPr>
              <a:t>MEB’in 2852893 sayılı Okul Kantinlerinde Satılacak Gıdalar ve Eğitim Kurumlarındaki Gıda İşletmelerinin Hijyen Yönünden Denetlenmesi Genelgesi 10.03.2016 tarihinde yürürlüğe girmiştir. Kantin denetimleri genelge ekinde bulunan “Millî Eğitim Bakanlığına Bağlı (Resmi-Özel) Okul/Kurumların Bünyesinde Faaliyet Gösteren Yemekhane, Kantin, Kafeterya, Büfe, Çay Ocağı Gibi Gıda İşletmelerine Ait Kontrol ve Denetim Formu” kullanılarak yapılmalıdır. Yürürlüğe giren genelgeye göre kantin denetimi yapılmalıdır. Genelgede yer alan Okul Sağlığı Bilim Kurulu Karar Tutanağına (Genelge Ek:2) göre satışı yapılmayacak ürünlerin satışı engellenmelidir. Denetim sonucunda sağlığı olumsuz etkileyecek bir durumla karşılaşılırsa İl/İlçe Gıda Tarım ve Hayvancılık Müdürlüğü ile işbirliği yapılarak uygunsuzlukların giderilmesi sağlanmalıdır.</a:t>
            </a:r>
          </a:p>
        </p:txBody>
      </p:sp>
      <p:sp>
        <p:nvSpPr>
          <p:cNvPr id="5"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3c-Sağlıklı Beslenme</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951670" y="1857364"/>
            <a:ext cx="10657183"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Ø"/>
            </a:pPr>
            <a:r>
              <a:rPr lang="tr-TR" sz="2800" dirty="0" smtClean="0">
                <a:latin typeface="+mn-lt"/>
                <a:ea typeface="Times New Roman" pitchFamily="18" charset="0"/>
                <a:cs typeface="Times New Roman" pitchFamily="18" charset="0"/>
              </a:rPr>
              <a:t> </a:t>
            </a:r>
            <a:r>
              <a:rPr lang="tr-TR" sz="2200" dirty="0" smtClean="0">
                <a:latin typeface="Times New Roman" pitchFamily="18" charset="0"/>
                <a:ea typeface="Times New Roman" pitchFamily="18" charset="0"/>
                <a:cs typeface="Times New Roman" pitchFamily="18" charset="0"/>
              </a:rPr>
              <a:t>Program kapsamında </a:t>
            </a:r>
            <a:r>
              <a:rPr lang="tr-TR" sz="2200" b="1" u="sng" dirty="0" smtClean="0">
                <a:latin typeface="Times New Roman" pitchFamily="18" charset="0"/>
                <a:ea typeface="Times New Roman" pitchFamily="18" charset="0"/>
                <a:cs typeface="Times New Roman" pitchFamily="18" charset="0"/>
              </a:rPr>
              <a:t>Okul Sağlığı Değerlendirme Ekibi </a:t>
            </a:r>
            <a:r>
              <a:rPr lang="tr-TR" sz="2200" dirty="0" smtClean="0">
                <a:latin typeface="Times New Roman" pitchFamily="18" charset="0"/>
                <a:ea typeface="Times New Roman" pitchFamily="18" charset="0"/>
                <a:cs typeface="Times New Roman" pitchFamily="18" charset="0"/>
              </a:rPr>
              <a:t>tarafından gerçekleştirilen okul ziyareti ve değerlendirme sırasında kullanılan formlar </a:t>
            </a:r>
            <a:r>
              <a:rPr lang="tr-TR" sz="2200" b="1" u="sng" dirty="0" smtClean="0">
                <a:latin typeface="Times New Roman" pitchFamily="18" charset="0"/>
                <a:ea typeface="Times New Roman" pitchFamily="18" charset="0"/>
                <a:cs typeface="Times New Roman" pitchFamily="18" charset="0"/>
              </a:rPr>
              <a:t>(Form-2 ve Form-3) 3’er nüsha olarak düzenlenecektir</a:t>
            </a:r>
            <a:r>
              <a:rPr lang="tr-TR" sz="2200" dirty="0" smtClean="0">
                <a:latin typeface="Times New Roman" pitchFamily="18" charset="0"/>
                <a:ea typeface="Times New Roman" pitchFamily="18" charset="0"/>
                <a:cs typeface="Times New Roman" pitchFamily="18" charset="0"/>
              </a:rPr>
              <a:t>. Bir nüsha </a:t>
            </a:r>
            <a:r>
              <a:rPr lang="tr-TR" sz="2200" u="sng" dirty="0" smtClean="0">
                <a:latin typeface="Times New Roman" pitchFamily="18" charset="0"/>
                <a:ea typeface="Times New Roman" pitchFamily="18" charset="0"/>
                <a:cs typeface="Times New Roman" pitchFamily="18" charset="0"/>
              </a:rPr>
              <a:t>TSM</a:t>
            </a:r>
            <a:r>
              <a:rPr lang="tr-TR" sz="2200" dirty="0" smtClean="0">
                <a:latin typeface="Times New Roman" pitchFamily="18" charset="0"/>
                <a:ea typeface="Times New Roman" pitchFamily="18" charset="0"/>
                <a:cs typeface="Times New Roman" pitchFamily="18" charset="0"/>
              </a:rPr>
              <a:t>’ de, bir nüsha </a:t>
            </a:r>
            <a:r>
              <a:rPr lang="tr-TR" sz="2200" u="sng" dirty="0" smtClean="0">
                <a:latin typeface="Times New Roman" pitchFamily="18" charset="0"/>
                <a:ea typeface="Times New Roman" pitchFamily="18" charset="0"/>
                <a:cs typeface="Times New Roman" pitchFamily="18" charset="0"/>
              </a:rPr>
              <a:t>İlçe Millî Eğitim Müdürlüğü’nde </a:t>
            </a:r>
            <a:r>
              <a:rPr lang="tr-TR" sz="2200" dirty="0" smtClean="0">
                <a:latin typeface="Times New Roman" pitchFamily="18" charset="0"/>
                <a:ea typeface="Times New Roman" pitchFamily="18" charset="0"/>
                <a:cs typeface="Times New Roman" pitchFamily="18" charset="0"/>
              </a:rPr>
              <a:t>ve bir nüsha da </a:t>
            </a:r>
            <a:r>
              <a:rPr lang="tr-TR" sz="2200" u="sng" dirty="0" smtClean="0">
                <a:latin typeface="Times New Roman" pitchFamily="18" charset="0"/>
                <a:ea typeface="Times New Roman" pitchFamily="18" charset="0"/>
                <a:cs typeface="Times New Roman" pitchFamily="18" charset="0"/>
              </a:rPr>
              <a:t>okulda </a:t>
            </a:r>
            <a:r>
              <a:rPr lang="tr-TR" sz="2200" dirty="0" smtClean="0">
                <a:latin typeface="Times New Roman" pitchFamily="18" charset="0"/>
                <a:ea typeface="Times New Roman" pitchFamily="18" charset="0"/>
                <a:cs typeface="Times New Roman" pitchFamily="18" charset="0"/>
              </a:rPr>
              <a:t>kalacaktır.</a:t>
            </a:r>
          </a:p>
          <a:p>
            <a:pPr algn="just"/>
            <a:endParaRPr lang="tr-TR" sz="2200" dirty="0" smtClean="0">
              <a:latin typeface="Times New Roman" pitchFamily="18" charset="0"/>
              <a:ea typeface="Times New Roman" pitchFamily="18" charset="0"/>
              <a:cs typeface="Times New Roman" pitchFamily="18" charset="0"/>
            </a:endParaRPr>
          </a:p>
          <a:p>
            <a:pPr algn="just"/>
            <a:endParaRPr lang="tr-TR" sz="2200" dirty="0" smtClean="0">
              <a:latin typeface="Times New Roman" pitchFamily="18" charset="0"/>
              <a:ea typeface="Times New Roman" pitchFamily="18" charset="0"/>
              <a:cs typeface="Times New Roman" pitchFamily="18" charset="0"/>
            </a:endParaRPr>
          </a:p>
          <a:p>
            <a:pPr algn="just">
              <a:buFont typeface="Wingdings" pitchFamily="2" charset="2"/>
              <a:buChar char="Ø"/>
            </a:pPr>
            <a:r>
              <a:rPr lang="tr-TR" sz="2200" dirty="0" smtClean="0">
                <a:latin typeface="Times New Roman" pitchFamily="18" charset="0"/>
                <a:ea typeface="Times New Roman" pitchFamily="18" charset="0"/>
                <a:cs typeface="Times New Roman" pitchFamily="18" charset="0"/>
              </a:rPr>
              <a:t>Okul Değerlendirme Ekibi tarafından yapılan değerlendirme sonrasında </a:t>
            </a:r>
            <a:r>
              <a:rPr lang="tr-TR" sz="2200" u="sng" dirty="0" smtClean="0">
                <a:latin typeface="Times New Roman" pitchFamily="18" charset="0"/>
                <a:ea typeface="Times New Roman" pitchFamily="18" charset="0"/>
                <a:cs typeface="Times New Roman" pitchFamily="18" charset="0"/>
              </a:rPr>
              <a:t>eksiklikleri olduğu saptanan okullar, eksiklerini en kısa sürede tamamlayarak sonuçları TSM ve İlçe Milli Eğitim Müdürlüğü’ne raporlamalıdır. </a:t>
            </a: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Sonuç ve Raporlama</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5" y="974335"/>
            <a:ext cx="10657183" cy="55769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200" b="1" dirty="0" smtClean="0">
                <a:latin typeface="Times New Roman" pitchFamily="18" charset="0"/>
                <a:cs typeface="Times New Roman" pitchFamily="18" charset="0"/>
              </a:rPr>
              <a:t>FORM-2: OKUL DEĞERLENDİRME FORMU</a:t>
            </a:r>
            <a:endParaRPr lang="tr-TR" sz="2200" dirty="0" smtClean="0">
              <a:latin typeface="Times New Roman" pitchFamily="18" charset="0"/>
              <a:cs typeface="Times New Roman" pitchFamily="18" charset="0"/>
            </a:endParaRPr>
          </a:p>
          <a:p>
            <a:pPr marL="72000" marR="0" lvl="1" algn="just" defTabSz="914400" rtl="0" eaLnBrk="1" fontAlgn="base" latinLnBrk="0" hangingPunct="1">
              <a:lnSpc>
                <a:spcPct val="120000"/>
              </a:lnSpc>
              <a:spcBef>
                <a:spcPct val="0"/>
              </a:spcBef>
              <a:spcAft>
                <a:spcPct val="0"/>
              </a:spcAft>
              <a:buClrTx/>
              <a:buSzPct val="100000"/>
              <a:buFont typeface="+mj-lt"/>
              <a:buAutoNum type="arabicPeriod"/>
              <a:tabLst>
                <a:tab pos="3762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 değerlendirme ekibi tarafından okul/kurum ziyareti sırasında doldurulacaktır.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72000" marR="0" lvl="1" algn="just" defTabSz="914400" rtl="0" eaLnBrk="0" fontAlgn="base" latinLnBrk="0" hangingPunct="0">
              <a:lnSpc>
                <a:spcPct val="120000"/>
              </a:lnSpc>
              <a:spcBef>
                <a:spcPct val="0"/>
              </a:spcBef>
              <a:spcAft>
                <a:spcPct val="0"/>
              </a:spcAft>
              <a:buClrTx/>
              <a:buSzPct val="100000"/>
              <a:buFont typeface="+mj-lt"/>
              <a:buAutoNum type="arabicPeriod"/>
              <a:tabLst>
                <a:tab pos="3762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Aynı yerleşke içinde bulunan farklı kademedeki okul/kurumların her biri için ayrı form doldurulacaktır.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72000" marR="0" lvl="1" algn="just" defTabSz="914400" rtl="0" eaLnBrk="0" fontAlgn="base" latinLnBrk="0" hangingPunct="0">
              <a:lnSpc>
                <a:spcPct val="120000"/>
              </a:lnSpc>
              <a:spcBef>
                <a:spcPct val="0"/>
              </a:spcBef>
              <a:spcAft>
                <a:spcPct val="0"/>
              </a:spcAft>
              <a:buClrTx/>
              <a:buSzPct val="100000"/>
              <a:buFont typeface="+mj-lt"/>
              <a:buAutoNum type="arabicPeriod"/>
              <a:tabLst>
                <a:tab pos="376238" algn="l"/>
              </a:tabLst>
            </a:pP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Değerlendirmelerde okul/kurum ve eklentileri (pansiyon, yemekhane, kantin, büfe, çay ocağı, atölye vb) dikkate alınacaktır.</a:t>
            </a:r>
          </a:p>
          <a:p>
            <a:pPr marL="72000" marR="0" lvl="1" algn="just" defTabSz="914400" rtl="0" eaLnBrk="0" fontAlgn="base" latinLnBrk="0" hangingPunct="0">
              <a:lnSpc>
                <a:spcPct val="120000"/>
              </a:lnSpc>
              <a:spcBef>
                <a:spcPct val="0"/>
              </a:spcBef>
              <a:spcAft>
                <a:spcPct val="0"/>
              </a:spcAft>
              <a:buClrTx/>
              <a:buSzPct val="100000"/>
              <a:tabLst>
                <a:tab pos="376238" algn="l"/>
              </a:tabLst>
            </a:pP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 Öğrenci Sayısı”</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“2.b Okul/Kurum Çalışanı Sayısı”</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“2.c Periyodik İzlem/ Muayenesi Yapılan Öğrenci Sayısı ve Yüzdesi”</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“2.d Taramalar”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“2.e Okul Aşılamaları”</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“2.f Dağıtılan Materyal”</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1" indent="0" algn="just" defTabSz="914400" rtl="0" eaLnBrk="0" fontAlgn="base" latinLnBrk="0" hangingPunct="0">
              <a:lnSpc>
                <a:spcPct val="120000"/>
              </a:lnSpc>
              <a:spcBef>
                <a:spcPct val="0"/>
              </a:spcBef>
              <a:spcAft>
                <a:spcPct val="0"/>
              </a:spcAft>
              <a:buClrTx/>
              <a:buSzPct val="100000"/>
              <a:tabLst>
                <a:tab pos="376238" algn="l"/>
              </a:tabLst>
            </a:pPr>
            <a:r>
              <a:rPr kumimoji="0" lang="tr-TR"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“2.g Eğitimler” </a:t>
            </a:r>
            <a:r>
              <a:rPr kumimoji="0" lang="tr-T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bölümleri</a:t>
            </a:r>
            <a:r>
              <a:rPr kumimoji="0" lang="tr-TR" sz="2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açıklamalar doğrultusunda eksiksiz doldurulacaktır.</a:t>
            </a:r>
            <a:endParaRPr kumimoji="0" lang="tr-TR"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880232" y="857232"/>
            <a:ext cx="1065718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mn-lt"/>
              </a:rPr>
              <a:t>FORM-2: OKUL DEĞERLENDİRME FORMU</a:t>
            </a:r>
            <a:endParaRPr lang="tr-TR" sz="1000" dirty="0" smtClean="0"/>
          </a:p>
        </p:txBody>
      </p:sp>
      <p:sp>
        <p:nvSpPr>
          <p:cNvPr id="4"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27650" name="Rectangle 2"/>
          <p:cNvSpPr>
            <a:spLocks noChangeArrowheads="1"/>
          </p:cNvSpPr>
          <p:nvPr/>
        </p:nvSpPr>
        <p:spPr bwMode="auto">
          <a:xfrm>
            <a:off x="737356" y="6286520"/>
            <a:ext cx="968345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*2b. tablosunda Okul/Kurum Çalışanı Sayısı belirtilirken okul ve eklentilerinde </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(pansiyon, yemekhane, kantin, büfe, çay ocağı, atölye vb.) çalışanlar dahil edilecektir.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2"/>
          <p:cNvSpPr>
            <a:spLocks noChangeArrowheads="1"/>
          </p:cNvSpPr>
          <p:nvPr/>
        </p:nvSpPr>
        <p:spPr bwMode="auto">
          <a:xfrm>
            <a:off x="737356" y="2857496"/>
            <a:ext cx="51125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400" b="1" dirty="0" smtClean="0">
                <a:latin typeface="Calibri" pitchFamily="34" charset="0"/>
                <a:cs typeface="Times New Roman" pitchFamily="18" charset="0"/>
              </a:rPr>
              <a:t>2a. Öğrenci Sayısı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737356" y="4500570"/>
            <a:ext cx="51125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400" b="1" dirty="0" smtClean="0">
                <a:latin typeface="Calibri" pitchFamily="34" charset="0"/>
                <a:cs typeface="Times New Roman" pitchFamily="18" charset="0"/>
              </a:rPr>
              <a:t>2b. Okul/Kurum Çalışanı Sayısı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4" name="13 Tablo"/>
          <p:cNvGraphicFramePr>
            <a:graphicFrameLocks noGrp="1"/>
          </p:cNvGraphicFramePr>
          <p:nvPr/>
        </p:nvGraphicFramePr>
        <p:xfrm>
          <a:off x="737356" y="1428736"/>
          <a:ext cx="9858444" cy="1285885"/>
        </p:xfrm>
        <a:graphic>
          <a:graphicData uri="http://schemas.openxmlformats.org/drawingml/2006/table">
            <a:tbl>
              <a:tblPr/>
              <a:tblGrid>
                <a:gridCol w="2464611"/>
                <a:gridCol w="2464611"/>
                <a:gridCol w="2464611"/>
                <a:gridCol w="2464611"/>
              </a:tblGrid>
              <a:tr h="257177">
                <a:tc>
                  <a:txBody>
                    <a:bodyPr/>
                    <a:lstStyle/>
                    <a:p>
                      <a:pPr algn="l" rtl="0" fontAlgn="ctr"/>
                      <a:r>
                        <a:rPr lang="tr-TR" sz="1200" b="1" i="0" u="none" strike="noStrike" dirty="0">
                          <a:solidFill>
                            <a:srgbClr val="000000"/>
                          </a:solidFill>
                          <a:latin typeface="Times New Roman" pitchFamily="18" charset="0"/>
                          <a:cs typeface="Times New Roman" pitchFamily="18" charset="0"/>
                        </a:rPr>
                        <a:t>İl:</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a:solidFill>
                            <a:srgbClr val="000000"/>
                          </a:solidFill>
                          <a:latin typeface="Times New Roman" pitchFamily="18" charset="0"/>
                          <a:cs typeface="Times New Roman" pitchFamily="18" charset="0"/>
                        </a:rPr>
                        <a:t>İlçe:</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7">
                <a:tc>
                  <a:txBody>
                    <a:bodyPr/>
                    <a:lstStyle/>
                    <a:p>
                      <a:pPr algn="l" rtl="0" fontAlgn="ctr"/>
                      <a:r>
                        <a:rPr lang="tr-TR" sz="1200" b="1" i="0" u="none" strike="noStrike">
                          <a:solidFill>
                            <a:srgbClr val="000000"/>
                          </a:solidFill>
                          <a:latin typeface="Times New Roman" pitchFamily="18" charset="0"/>
                          <a:cs typeface="Times New Roman" pitchFamily="18" charset="0"/>
                        </a:rPr>
                        <a:t>Okul Adı:</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a:solidFill>
                            <a:srgbClr val="000000"/>
                          </a:solidFill>
                          <a:latin typeface="Times New Roman" pitchFamily="18" charset="0"/>
                          <a:cs typeface="Times New Roman" pitchFamily="18" charset="0"/>
                        </a:rPr>
                        <a:t>Okul Türü:</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7">
                <a:tc>
                  <a:txBody>
                    <a:bodyPr/>
                    <a:lstStyle/>
                    <a:p>
                      <a:pPr algn="l" rtl="0" fontAlgn="ctr"/>
                      <a:r>
                        <a:rPr lang="tr-TR" sz="1200" b="1" i="0" u="none" strike="noStrike">
                          <a:solidFill>
                            <a:srgbClr val="000000"/>
                          </a:solidFill>
                          <a:latin typeface="Times New Roman" pitchFamily="18" charset="0"/>
                          <a:cs typeface="Times New Roman" pitchFamily="18" charset="0"/>
                        </a:rPr>
                        <a:t>Pansiyon:</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000000"/>
                          </a:solidFill>
                          <a:latin typeface="Times New Roman" pitchFamily="18" charset="0"/>
                          <a:cs typeface="Times New Roman" pitchFamily="18" charset="0"/>
                        </a:rPr>
                        <a:t>  Var                 Yok   </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a:solidFill>
                            <a:srgbClr val="000000"/>
                          </a:solidFill>
                          <a:latin typeface="Times New Roman" pitchFamily="18" charset="0"/>
                          <a:cs typeface="Times New Roman" pitchFamily="18" charset="0"/>
                        </a:rPr>
                        <a:t>Okul Kademesi:</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7">
                <a:tc>
                  <a:txBody>
                    <a:bodyPr/>
                    <a:lstStyle/>
                    <a:p>
                      <a:pPr algn="l" rtl="0" fontAlgn="ctr"/>
                      <a:r>
                        <a:rPr lang="tr-TR" sz="1200" b="1" i="0" u="none" strike="noStrike" dirty="0">
                          <a:solidFill>
                            <a:srgbClr val="000000"/>
                          </a:solidFill>
                          <a:latin typeface="Times New Roman" pitchFamily="18" charset="0"/>
                          <a:cs typeface="Times New Roman" pitchFamily="18" charset="0"/>
                        </a:rPr>
                        <a:t>Eğitim-Öğretim Yılı/Dönemi:                </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a:solidFill>
                            <a:srgbClr val="000000"/>
                          </a:solidFill>
                          <a:latin typeface="Times New Roman" pitchFamily="18" charset="0"/>
                          <a:cs typeface="Times New Roman" pitchFamily="18" charset="0"/>
                        </a:rPr>
                        <a:t>Değerlendirme Tarihi:  </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7">
                <a:tc>
                  <a:txBody>
                    <a:bodyPr/>
                    <a:lstStyle/>
                    <a:p>
                      <a:pPr algn="l" rtl="0" fontAlgn="ctr"/>
                      <a:r>
                        <a:rPr lang="tr-TR" sz="1200" b="1" i="0" u="none" strike="noStrike">
                          <a:solidFill>
                            <a:srgbClr val="000000"/>
                          </a:solidFill>
                          <a:latin typeface="Times New Roman" pitchFamily="18" charset="0"/>
                          <a:cs typeface="Times New Roman" pitchFamily="18" charset="0"/>
                        </a:rPr>
                        <a:t>Adres:</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a:solidFill>
                            <a:srgbClr val="000000"/>
                          </a:solidFill>
                          <a:latin typeface="Times New Roman" pitchFamily="18" charset="0"/>
                          <a:cs typeface="Times New Roman" pitchFamily="18" charset="0"/>
                        </a:rPr>
                        <a:t>Telefon:</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8227"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6519" marR="6519" marT="65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Tablo"/>
          <p:cNvGraphicFramePr>
            <a:graphicFrameLocks noGrp="1"/>
          </p:cNvGraphicFramePr>
          <p:nvPr/>
        </p:nvGraphicFramePr>
        <p:xfrm>
          <a:off x="737356" y="3214686"/>
          <a:ext cx="6299200" cy="1143010"/>
        </p:xfrm>
        <a:graphic>
          <a:graphicData uri="http://schemas.openxmlformats.org/drawingml/2006/table">
            <a:tbl>
              <a:tblPr/>
              <a:tblGrid>
                <a:gridCol w="2374900"/>
                <a:gridCol w="1308100"/>
                <a:gridCol w="1308100"/>
                <a:gridCol w="1308100"/>
              </a:tblGrid>
              <a:tr h="228602">
                <a:tc gridSpan="4">
                  <a:txBody>
                    <a:bodyPr/>
                    <a:lstStyle/>
                    <a:p>
                      <a:pPr algn="ctr" rtl="0" fontAlgn="ctr"/>
                      <a:r>
                        <a:rPr lang="tr-TR" sz="1200" b="1" i="0" u="none" strike="noStrike" dirty="0">
                          <a:solidFill>
                            <a:srgbClr val="000000"/>
                          </a:solidFill>
                          <a:latin typeface="Times New Roman" pitchFamily="18" charset="0"/>
                          <a:cs typeface="Times New Roman" pitchFamily="18" charset="0"/>
                        </a:rPr>
                        <a:t>Okulda Öğrenim Görmekte Olan Öğrenci Sayıları</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28602">
                <a:tc>
                  <a:txBody>
                    <a:bodyPr/>
                    <a:lstStyle/>
                    <a:p>
                      <a:pPr algn="l" rtl="0" fontAlgn="ctr"/>
                      <a:r>
                        <a:rPr lang="tr-TR" sz="1200" b="1" i="0" u="none" strike="noStrike" dirty="0">
                          <a:solidFill>
                            <a:srgbClr val="000000"/>
                          </a:solidFill>
                          <a:latin typeface="Times New Roman" pitchFamily="18" charset="0"/>
                          <a:cs typeface="Times New Roman" pitchFamily="18" charset="0"/>
                        </a:rPr>
                        <a:t>Öğrenci Sayıları</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pitchFamily="18" charset="0"/>
                          <a:cs typeface="Times New Roman" pitchFamily="18" charset="0"/>
                        </a:rPr>
                        <a:t>Gündüzlü</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pitchFamily="18" charset="0"/>
                          <a:cs typeface="Times New Roman" pitchFamily="18" charset="0"/>
                        </a:rPr>
                        <a:t>Pansiyonlu</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pitchFamily="18" charset="0"/>
                          <a:cs typeface="Times New Roman" pitchFamily="18" charset="0"/>
                        </a:rPr>
                        <a:t>Toplam</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lgn="l" rtl="0" fontAlgn="ctr"/>
                      <a:r>
                        <a:rPr lang="tr-TR" sz="1200" b="0" i="0" u="none" strike="noStrike" dirty="0">
                          <a:solidFill>
                            <a:srgbClr val="000000"/>
                          </a:solidFill>
                          <a:latin typeface="Times New Roman" pitchFamily="18" charset="0"/>
                          <a:cs typeface="Times New Roman" pitchFamily="18" charset="0"/>
                        </a:rPr>
                        <a:t>Kız Öğrenci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lgn="l" rtl="0" fontAlgn="ctr"/>
                      <a:r>
                        <a:rPr lang="tr-TR" sz="1200" b="0" i="0" u="none" strike="noStrike" dirty="0">
                          <a:solidFill>
                            <a:srgbClr val="000000"/>
                          </a:solidFill>
                          <a:latin typeface="Times New Roman" pitchFamily="18" charset="0"/>
                          <a:cs typeface="Times New Roman" pitchFamily="18" charset="0"/>
                        </a:rPr>
                        <a:t>Erkek Öğrenci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2">
                <a:tc>
                  <a:txBody>
                    <a:bodyPr/>
                    <a:lstStyle/>
                    <a:p>
                      <a:pPr algn="l" rtl="0" fontAlgn="ctr"/>
                      <a:r>
                        <a:rPr lang="tr-TR" sz="1200" b="1" i="0" u="none" strike="noStrike">
                          <a:solidFill>
                            <a:srgbClr val="000000"/>
                          </a:solidFill>
                          <a:latin typeface="Times New Roman" pitchFamily="18" charset="0"/>
                          <a:cs typeface="Times New Roman" pitchFamily="18" charset="0"/>
                        </a:rPr>
                        <a:t>Toplam Öğrenci </a:t>
                      </a:r>
                      <a:r>
                        <a:rPr lang="tr-TR" sz="1200" b="0" i="0" u="none" strike="noStrike">
                          <a:solidFill>
                            <a:srgbClr val="000000"/>
                          </a:solidFill>
                          <a:latin typeface="Times New Roman" pitchFamily="18" charset="0"/>
                          <a:cs typeface="Times New Roman" pitchFamily="18" charset="0"/>
                        </a:rPr>
                        <a:t> </a:t>
                      </a:r>
                      <a:endParaRPr lang="tr-TR" sz="1200" b="1" i="0" u="none" strike="noStrike">
                        <a:solidFill>
                          <a:srgbClr val="000000"/>
                        </a:solidFill>
                        <a:latin typeface="Times New Roman" pitchFamily="18" charset="0"/>
                        <a:cs typeface="Times New Roman" pitchFamily="18"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15 Tablo"/>
          <p:cNvGraphicFramePr>
            <a:graphicFrameLocks noGrp="1"/>
          </p:cNvGraphicFramePr>
          <p:nvPr/>
        </p:nvGraphicFramePr>
        <p:xfrm>
          <a:off x="737356" y="4857760"/>
          <a:ext cx="6286500" cy="1357320"/>
        </p:xfrm>
        <a:graphic>
          <a:graphicData uri="http://schemas.openxmlformats.org/drawingml/2006/table">
            <a:tbl>
              <a:tblPr/>
              <a:tblGrid>
                <a:gridCol w="4978400"/>
                <a:gridCol w="1308100"/>
              </a:tblGrid>
              <a:tr h="226220">
                <a:tc>
                  <a:txBody>
                    <a:bodyPr/>
                    <a:lstStyle/>
                    <a:p>
                      <a:pPr algn="l" rtl="0" fontAlgn="ctr"/>
                      <a:r>
                        <a:rPr lang="tr-TR" sz="1200" b="0" i="0" u="none" strike="noStrike" dirty="0">
                          <a:solidFill>
                            <a:srgbClr val="000000"/>
                          </a:solidFill>
                          <a:latin typeface="Times New Roman" pitchFamily="18" charset="0"/>
                          <a:cs typeface="Times New Roman" pitchFamily="18" charset="0"/>
                        </a:rPr>
                        <a:t>Öğretmen Sayısı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rtl="0" fontAlgn="ctr"/>
                      <a:r>
                        <a:rPr lang="tr-TR" sz="1200" b="0" i="0" u="none" strike="noStrike" dirty="0">
                          <a:solidFill>
                            <a:srgbClr val="000000"/>
                          </a:solidFill>
                          <a:latin typeface="Times New Roman" pitchFamily="18" charset="0"/>
                          <a:cs typeface="Times New Roman" pitchFamily="18" charset="0"/>
                        </a:rPr>
                        <a:t>İdari Personel Sayısı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rtl="0" fontAlgn="ctr"/>
                      <a:r>
                        <a:rPr lang="tr-TR" sz="1200" b="0" i="0" u="none" strike="noStrike" dirty="0">
                          <a:solidFill>
                            <a:srgbClr val="000000"/>
                          </a:solidFill>
                          <a:latin typeface="Times New Roman" pitchFamily="18" charset="0"/>
                          <a:cs typeface="Times New Roman" pitchFamily="18" charset="0"/>
                        </a:rPr>
                        <a:t>Temizlik Personeli/Hizmetli Sayısı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rtl="0" fontAlgn="ctr"/>
                      <a:r>
                        <a:rPr lang="tr-TR" sz="1200" b="0" i="0" u="none" strike="noStrike" dirty="0">
                          <a:solidFill>
                            <a:srgbClr val="000000"/>
                          </a:solidFill>
                          <a:latin typeface="Times New Roman" pitchFamily="18" charset="0"/>
                          <a:cs typeface="Times New Roman" pitchFamily="18" charset="0"/>
                        </a:rPr>
                        <a:t>Kantin/Yemekhane/Mutfak Personeli Sayısı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rtl="0" fontAlgn="ctr"/>
                      <a:r>
                        <a:rPr lang="tr-TR" sz="1200" b="0" i="0" u="none" strike="noStrike" dirty="0">
                          <a:solidFill>
                            <a:srgbClr val="000000"/>
                          </a:solidFill>
                          <a:latin typeface="Times New Roman" pitchFamily="18" charset="0"/>
                          <a:cs typeface="Times New Roman" pitchFamily="18" charset="0"/>
                        </a:rPr>
                        <a:t>Diğer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rtl="0" fontAlgn="ctr"/>
                      <a:r>
                        <a:rPr lang="tr-TR" sz="1200" b="1" i="0" u="none" strike="noStrike" dirty="0">
                          <a:solidFill>
                            <a:srgbClr val="000000"/>
                          </a:solidFill>
                          <a:latin typeface="Times New Roman" pitchFamily="18" charset="0"/>
                          <a:cs typeface="Times New Roman" pitchFamily="18" charset="0"/>
                        </a:rPr>
                        <a:t>Toplam</a:t>
                      </a:r>
                      <a:r>
                        <a:rPr lang="tr-TR" sz="1200" b="0" i="0" u="none" strike="noStrike" dirty="0">
                          <a:solidFill>
                            <a:srgbClr val="000000"/>
                          </a:solidFill>
                          <a:latin typeface="Times New Roman" pitchFamily="18" charset="0"/>
                          <a:cs typeface="Times New Roman" pitchFamily="18" charset="0"/>
                        </a:rPr>
                        <a:t> </a:t>
                      </a:r>
                      <a:endParaRPr lang="tr-TR" sz="1200" b="1" i="0" u="none" strike="noStrike" dirty="0">
                        <a:solidFill>
                          <a:srgbClr val="000000"/>
                        </a:solidFill>
                        <a:latin typeface="Times New Roman" pitchFamily="18" charset="0"/>
                        <a:cs typeface="Times New Roman" pitchFamily="18" charset="0"/>
                      </a:endParaRP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Text Box 35"/>
          <p:cNvSpPr txBox="1">
            <a:spLocks noChangeArrowheads="1"/>
          </p:cNvSpPr>
          <p:nvPr/>
        </p:nvSpPr>
        <p:spPr bwMode="auto">
          <a:xfrm>
            <a:off x="4452132" y="2000240"/>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5"/>
          <p:cNvSpPr txBox="1">
            <a:spLocks noChangeArrowheads="1"/>
          </p:cNvSpPr>
          <p:nvPr/>
        </p:nvSpPr>
        <p:spPr bwMode="auto">
          <a:xfrm>
            <a:off x="3594876" y="2000240"/>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737356" y="1142984"/>
            <a:ext cx="10657183" cy="429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Times New Roman" pitchFamily="18" charset="0"/>
                <a:cs typeface="Times New Roman" pitchFamily="18" charset="0"/>
              </a:rPr>
              <a:t>FORM-2: OKUL DEĞERLENDİRME FORMU</a:t>
            </a:r>
            <a:endParaRPr lang="tr-TR" sz="1000" dirty="0" smtClean="0">
              <a:latin typeface="Times New Roman" pitchFamily="18" charset="0"/>
              <a:cs typeface="Times New Roman" pitchFamily="18" charset="0"/>
            </a:endParaRPr>
          </a:p>
        </p:txBody>
      </p:sp>
      <p:sp>
        <p:nvSpPr>
          <p:cNvPr id="4" name="1 Başlık"/>
          <p:cNvSpPr txBox="1">
            <a:spLocks/>
          </p:cNvSpPr>
          <p:nvPr/>
        </p:nvSpPr>
        <p:spPr>
          <a:xfrm>
            <a:off x="0" y="0"/>
            <a:ext cx="12190413" cy="1071545"/>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26625" name="Rectangle 1"/>
          <p:cNvSpPr>
            <a:spLocks noChangeArrowheads="1"/>
          </p:cNvSpPr>
          <p:nvPr/>
        </p:nvSpPr>
        <p:spPr bwMode="auto">
          <a:xfrm>
            <a:off x="737356" y="1857364"/>
            <a:ext cx="748883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2c. Periyodik İzlem/Muayenesi Yapılan Öğrenci Sayısı ve Yüzdesi</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737356" y="2285992"/>
          <a:ext cx="10441161" cy="980087"/>
        </p:xfrm>
        <a:graphic>
          <a:graphicData uri="http://schemas.openxmlformats.org/drawingml/2006/table">
            <a:tbl>
              <a:tblPr/>
              <a:tblGrid>
                <a:gridCol w="4172220"/>
                <a:gridCol w="2632927"/>
                <a:gridCol w="3636014"/>
              </a:tblGrid>
              <a:tr h="656051">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Periyodik izlem/ muayenesi yapılan öğrenci sayısı (a)</a:t>
                      </a: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Toplam Öğrenci Sayısı (b)</a:t>
                      </a: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Periyodik izlem/ muayenesi yapılan öğrenci yüzdesi (a/b×100)</a:t>
                      </a: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464" marR="59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6" name="Rectangle 2"/>
          <p:cNvSpPr>
            <a:spLocks noChangeArrowheads="1"/>
          </p:cNvSpPr>
          <p:nvPr/>
        </p:nvSpPr>
        <p:spPr bwMode="auto">
          <a:xfrm>
            <a:off x="737356" y="3500438"/>
            <a:ext cx="453650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2d. Taramalar</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627" name="Rectangle 3"/>
          <p:cNvSpPr>
            <a:spLocks noChangeArrowheads="1"/>
          </p:cNvSpPr>
          <p:nvPr/>
        </p:nvSpPr>
        <p:spPr bwMode="auto">
          <a:xfrm>
            <a:off x="737356" y="6429396"/>
            <a:ext cx="928694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1" name="10 Tablo"/>
          <p:cNvGraphicFramePr>
            <a:graphicFrameLocks noGrp="1"/>
          </p:cNvGraphicFramePr>
          <p:nvPr/>
        </p:nvGraphicFramePr>
        <p:xfrm>
          <a:off x="737357" y="3929064"/>
          <a:ext cx="10429948" cy="2450952"/>
        </p:xfrm>
        <a:graphic>
          <a:graphicData uri="http://schemas.openxmlformats.org/drawingml/2006/table">
            <a:tbl>
              <a:tblPr/>
              <a:tblGrid>
                <a:gridCol w="3721237"/>
                <a:gridCol w="1795104"/>
                <a:gridCol w="1637869"/>
                <a:gridCol w="1637869"/>
                <a:gridCol w="1637869"/>
              </a:tblGrid>
              <a:tr h="357122">
                <a:tc>
                  <a:txBody>
                    <a:bodyPr/>
                    <a:lstStyle/>
                    <a:p>
                      <a:pPr algn="l" rtl="0" fontAlgn="ctr"/>
                      <a:r>
                        <a:rPr lang="tr-TR" sz="1200" b="1" i="0" u="none" strike="noStrike" dirty="0">
                          <a:solidFill>
                            <a:srgbClr val="000000"/>
                          </a:solidFill>
                          <a:latin typeface="Times New Roman"/>
                        </a:rPr>
                        <a:t>Tarama Programının Adı</a:t>
                      </a:r>
                      <a:r>
                        <a:rPr lang="tr-TR" sz="1200" b="0" i="0" u="none" strike="noStrike" dirty="0">
                          <a:solidFill>
                            <a:srgbClr val="000000"/>
                          </a:solidFill>
                          <a:latin typeface="Times New Roman"/>
                        </a:rPr>
                        <a:t> </a:t>
                      </a:r>
                      <a:endParaRPr lang="tr-TR" sz="1200" b="1" i="0" u="none" strike="noStrike" dirty="0">
                        <a:solidFill>
                          <a:srgbClr val="000000"/>
                        </a:solidFill>
                        <a:latin typeface="Times New Roman"/>
                      </a:endParaRP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Kademe</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Taranan Öğrenci Sayısı (a)</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Taranması Gereken Öğrenci Sayısı (b)</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Taranan Öğrenci Yüzdesi (a/b×100)</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a:txBody>
                    <a:bodyPr/>
                    <a:lstStyle/>
                    <a:p>
                      <a:pPr algn="l" rtl="0" fontAlgn="ctr"/>
                      <a:r>
                        <a:rPr lang="tr-TR" sz="1200" b="0" i="0" u="none" strike="noStrike">
                          <a:solidFill>
                            <a:srgbClr val="000000"/>
                          </a:solidFill>
                          <a:latin typeface="Times New Roman"/>
                        </a:rPr>
                        <a:t>Okul Çağı Çocuklarında İşitme Tarama Programı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İlkokul 1. Sınıf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rowSpan="2">
                  <a:txBody>
                    <a:bodyPr/>
                    <a:lstStyle/>
                    <a:p>
                      <a:pPr algn="l" rtl="0" fontAlgn="ctr"/>
                      <a:r>
                        <a:rPr lang="tr-TR" sz="1200" b="0" i="0" u="none" strike="noStrike" dirty="0">
                          <a:solidFill>
                            <a:srgbClr val="000000"/>
                          </a:solidFill>
                          <a:latin typeface="Times New Roman"/>
                        </a:rPr>
                        <a:t>Ağız-Diş Sağlığı Taramaları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Okulöncesi Öğretim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İlkokul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rowSpan="4">
                  <a:txBody>
                    <a:bodyPr/>
                    <a:lstStyle/>
                    <a:p>
                      <a:pPr algn="l" rtl="0" fontAlgn="ctr"/>
                      <a:r>
                        <a:rPr lang="tr-TR" sz="1200" b="0" i="0" u="none" strike="noStrike">
                          <a:solidFill>
                            <a:srgbClr val="000000"/>
                          </a:solidFill>
                          <a:latin typeface="Times New Roman"/>
                        </a:rPr>
                        <a:t>Diğer (Belirtiniz)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Öncesi Öğretim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İlkokul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Ortaokul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Lise*</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rowSpan="4">
                  <a:txBody>
                    <a:bodyPr/>
                    <a:lstStyle/>
                    <a:p>
                      <a:pPr algn="l" rtl="0" fontAlgn="ctr"/>
                      <a:r>
                        <a:rPr lang="tr-TR" sz="1200" b="0" i="0" u="none" strike="noStrike">
                          <a:solidFill>
                            <a:srgbClr val="000000"/>
                          </a:solidFill>
                          <a:latin typeface="Times New Roman"/>
                        </a:rPr>
                        <a:t>Diğer (Belirtiniz)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 Öncesi Öğretim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İlkokul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Ortaokul </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31">
                <a:tc vMerge="1">
                  <a:txBody>
                    <a:bodyPr/>
                    <a:lstStyle/>
                    <a:p>
                      <a:endParaRPr lang="tr-TR"/>
                    </a:p>
                  </a:txBody>
                  <a:tcPr/>
                </a:tc>
                <a:tc>
                  <a:txBody>
                    <a:bodyPr/>
                    <a:lstStyle/>
                    <a:p>
                      <a:pPr algn="l" rtl="0" fontAlgn="ctr"/>
                      <a:r>
                        <a:rPr lang="tr-TR" sz="1200" b="0" i="0" u="none" strike="noStrike">
                          <a:solidFill>
                            <a:srgbClr val="000000"/>
                          </a:solidFill>
                          <a:latin typeface="Times New Roman"/>
                        </a:rPr>
                        <a:t>Lise*</a:t>
                      </a:r>
                    </a:p>
                  </a:txBody>
                  <a:tcPr marL="73510"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solidFill>
                            <a:srgbClr val="000000"/>
                          </a:solidFill>
                          <a:latin typeface="Times New Roman"/>
                        </a:rPr>
                        <a:t> </a:t>
                      </a:r>
                    </a:p>
                  </a:txBody>
                  <a:tcPr marL="6126" marR="6126" marT="6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5" y="836713"/>
            <a:ext cx="1065718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sz="2000" b="1" dirty="0" smtClean="0">
                <a:latin typeface="Times New Roman" pitchFamily="18" charset="0"/>
                <a:cs typeface="Times New Roman" pitchFamily="18" charset="0"/>
              </a:rPr>
              <a:t>FORM-2: OKUL DEĞERLENDİRME FORMU</a:t>
            </a:r>
            <a:endParaRPr lang="tr-TR" sz="1000" dirty="0" smtClean="0">
              <a:latin typeface="Times New Roman" pitchFamily="18" charset="0"/>
              <a:cs typeface="Times New Roman" pitchFamily="18" charset="0"/>
            </a:endParaRPr>
          </a:p>
        </p:txBody>
      </p:sp>
      <p:sp>
        <p:nvSpPr>
          <p:cNvPr id="4" name="1 Başlık"/>
          <p:cNvSpPr txBox="1">
            <a:spLocks/>
          </p:cNvSpPr>
          <p:nvPr/>
        </p:nvSpPr>
        <p:spPr>
          <a:xfrm>
            <a:off x="0" y="0"/>
            <a:ext cx="12190413" cy="92866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25601" name="Rectangle 1"/>
          <p:cNvSpPr>
            <a:spLocks noChangeArrowheads="1"/>
          </p:cNvSpPr>
          <p:nvPr/>
        </p:nvSpPr>
        <p:spPr bwMode="auto">
          <a:xfrm>
            <a:off x="808794" y="1357298"/>
            <a:ext cx="43924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2e. Okul Aşı Uygulamaları</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808794" y="4000504"/>
          <a:ext cx="5400601" cy="2329434"/>
        </p:xfrm>
        <a:graphic>
          <a:graphicData uri="http://schemas.openxmlformats.org/drawingml/2006/table">
            <a:tbl>
              <a:tblPr/>
              <a:tblGrid>
                <a:gridCol w="824577"/>
                <a:gridCol w="2071702"/>
                <a:gridCol w="2504322"/>
              </a:tblGrid>
              <a:tr h="258826">
                <a:tc gridSpan="2">
                  <a:txBody>
                    <a:bodyPr/>
                    <a:lstStyle/>
                    <a:p>
                      <a:pPr algn="ctr">
                        <a:lnSpc>
                          <a:spcPct val="115000"/>
                        </a:lnSpc>
                        <a:spcAft>
                          <a:spcPts val="0"/>
                        </a:spcAft>
                      </a:pPr>
                      <a:r>
                        <a:rPr lang="tr-TR" sz="1200" b="1" dirty="0">
                          <a:latin typeface="Times New Roman"/>
                          <a:ea typeface="Times New Roman"/>
                          <a:cs typeface="Times New Roman"/>
                        </a:rPr>
                        <a:t>Cinsi</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200" b="1" dirty="0">
                          <a:latin typeface="Times New Roman"/>
                          <a:ea typeface="Times New Roman"/>
                          <a:cs typeface="Times New Roman"/>
                        </a:rPr>
                        <a:t>Adedi</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solidFill>
                            <a:srgbClr val="000000"/>
                          </a:solidFill>
                          <a:latin typeface="Times New Roman"/>
                          <a:ea typeface="Times New Roman"/>
                          <a:cs typeface="Times New Roman"/>
                        </a:rPr>
                        <a:t>Afiş</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latin typeface="Times New Roman"/>
                          <a:ea typeface="Times New Roman"/>
                          <a:cs typeface="Times New Roman"/>
                        </a:rPr>
                        <a:t>Broşür</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nSpc>
                          <a:spcPct val="115000"/>
                        </a:lnSpc>
                        <a:spcAft>
                          <a:spcPts val="0"/>
                        </a:spcAft>
                      </a:pPr>
                      <a:r>
                        <a:rPr lang="tr-TR" sz="1200" dirty="0">
                          <a:latin typeface="Times New Roman"/>
                          <a:ea typeface="Times New Roman"/>
                          <a:cs typeface="Times New Roman"/>
                        </a:rPr>
                        <a:t>Kitap</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rowSpan="4">
                  <a:txBody>
                    <a:bodyPr/>
                    <a:lstStyle/>
                    <a:p>
                      <a:pPr>
                        <a:lnSpc>
                          <a:spcPct val="115000"/>
                        </a:lnSpc>
                        <a:spcAft>
                          <a:spcPts val="0"/>
                        </a:spcAft>
                      </a:pPr>
                      <a:r>
                        <a:rPr lang="tr-TR" sz="1200" dirty="0">
                          <a:latin typeface="Times New Roman"/>
                          <a:ea typeface="Times New Roman"/>
                          <a:cs typeface="Times New Roman"/>
                        </a:rPr>
                        <a:t>Diğer</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vMerge="1">
                  <a:txBody>
                    <a:bodyPr/>
                    <a:lstStyle/>
                    <a:p>
                      <a:endParaRPr lang="tr-TR"/>
                    </a:p>
                  </a:txBody>
                  <a:tcPr/>
                </a:tc>
                <a:tc>
                  <a:txBody>
                    <a:bodyPr/>
                    <a:lstStyle/>
                    <a:p>
                      <a:pPr>
                        <a:lnSpc>
                          <a:spcPct val="115000"/>
                        </a:lnSpc>
                        <a:spcAft>
                          <a:spcPts val="0"/>
                        </a:spcAft>
                      </a:pPr>
                      <a:endParaRPr lang="tr-TR"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26">
                <a:tc gridSpan="2">
                  <a:txBody>
                    <a:bodyPr/>
                    <a:lstStyle/>
                    <a:p>
                      <a:pPr algn="ctr">
                        <a:lnSpc>
                          <a:spcPct val="115000"/>
                        </a:lnSpc>
                        <a:spcAft>
                          <a:spcPts val="0"/>
                        </a:spcAft>
                      </a:pPr>
                      <a:r>
                        <a:rPr lang="tr-TR" sz="1200" b="1" dirty="0">
                          <a:latin typeface="Times New Roman"/>
                          <a:ea typeface="Times New Roman"/>
                          <a:cs typeface="Times New Roman"/>
                        </a:rPr>
                        <a:t>Toplam</a:t>
                      </a: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endParaRPr lang="tr-T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808794" y="3643314"/>
            <a:ext cx="540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2f. Okulda Dağıtılan Materyal</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9" name="8 Tablo"/>
          <p:cNvGraphicFramePr>
            <a:graphicFrameLocks noGrp="1"/>
          </p:cNvGraphicFramePr>
          <p:nvPr/>
        </p:nvGraphicFramePr>
        <p:xfrm>
          <a:off x="808794" y="1714488"/>
          <a:ext cx="10501386" cy="1785948"/>
        </p:xfrm>
        <a:graphic>
          <a:graphicData uri="http://schemas.openxmlformats.org/drawingml/2006/table">
            <a:tbl>
              <a:tblPr/>
              <a:tblGrid>
                <a:gridCol w="3156630"/>
                <a:gridCol w="2448252"/>
                <a:gridCol w="2448252"/>
                <a:gridCol w="2448252"/>
              </a:tblGrid>
              <a:tr h="466283">
                <a:tc>
                  <a:txBody>
                    <a:bodyPr/>
                    <a:lstStyle/>
                    <a:p>
                      <a:pPr algn="ctr" rtl="0" fontAlgn="ctr"/>
                      <a:r>
                        <a:rPr lang="tr-TR" sz="1200" b="1" i="0" u="none" strike="noStrike" dirty="0">
                          <a:solidFill>
                            <a:srgbClr val="000000"/>
                          </a:solidFill>
                          <a:latin typeface="Times New Roman"/>
                        </a:rPr>
                        <a:t>Aşının Adı</a:t>
                      </a:r>
                      <a:r>
                        <a:rPr lang="tr-TR" sz="1200" b="0" i="0" u="none" strike="noStrike" dirty="0">
                          <a:solidFill>
                            <a:srgbClr val="000000"/>
                          </a:solidFill>
                          <a:latin typeface="Times New Roman"/>
                        </a:rPr>
                        <a:t> </a:t>
                      </a:r>
                      <a:endParaRPr lang="tr-TR" sz="1200" b="1" i="0" u="none" strike="noStrike" dirty="0">
                        <a:solidFill>
                          <a:srgbClr val="000000"/>
                        </a:solidFill>
                        <a:latin typeface="Times New Roman"/>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Aşı Yapılan Öğrenci Sayısı (a)</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Aşı Yapılması Gereken Öğrenci Sayısı (b)</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1" i="0" u="none" strike="noStrike">
                          <a:solidFill>
                            <a:srgbClr val="000000"/>
                          </a:solidFill>
                          <a:latin typeface="Times New Roman"/>
                        </a:rPr>
                        <a:t>Aşı Yapılan Öğrenci Yüzdesi (a/b×100)</a:t>
                      </a:r>
                      <a:r>
                        <a:rPr lang="tr-TR" sz="1200" b="0" i="0" u="none" strike="noStrike">
                          <a:solidFill>
                            <a:srgbClr val="000000"/>
                          </a:solidFill>
                          <a:latin typeface="Times New Roman"/>
                        </a:rPr>
                        <a:t> </a:t>
                      </a:r>
                      <a:endParaRPr lang="tr-TR" sz="1200" b="1" i="0" u="none" strike="noStrike">
                        <a:solidFill>
                          <a:srgbClr val="000000"/>
                        </a:solidFill>
                        <a:latin typeface="Times New Roman"/>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33">
                <a:tc>
                  <a:txBody>
                    <a:bodyPr/>
                    <a:lstStyle/>
                    <a:p>
                      <a:pPr algn="l" rtl="0" fontAlgn="ctr"/>
                      <a:r>
                        <a:rPr lang="tr-TR" sz="1200" b="0" i="0" u="none" strike="noStrike" dirty="0" err="1">
                          <a:solidFill>
                            <a:srgbClr val="000000"/>
                          </a:solidFill>
                          <a:latin typeface="Times New Roman"/>
                        </a:rPr>
                        <a:t>DaBT</a:t>
                      </a:r>
                      <a:r>
                        <a:rPr lang="tr-TR" sz="1200" b="0" i="0" u="none" strike="noStrike" dirty="0">
                          <a:solidFill>
                            <a:srgbClr val="000000"/>
                          </a:solidFill>
                          <a:latin typeface="Times New Roman"/>
                        </a:rPr>
                        <a:t>-IPA (İlkokul, 1. Sınıf) </a:t>
                      </a:r>
                    </a:p>
                  </a:txBody>
                  <a:tcPr marL="69247"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33">
                <a:tc>
                  <a:txBody>
                    <a:bodyPr/>
                    <a:lstStyle/>
                    <a:p>
                      <a:pPr algn="l" rtl="0" fontAlgn="ctr"/>
                      <a:r>
                        <a:rPr lang="tr-TR" sz="1200" b="0" i="0" u="none" strike="noStrike" dirty="0">
                          <a:solidFill>
                            <a:srgbClr val="000000"/>
                          </a:solidFill>
                          <a:latin typeface="Times New Roman"/>
                        </a:rPr>
                        <a:t>KKK (İlkokul, 1. Sınıf) </a:t>
                      </a:r>
                    </a:p>
                  </a:txBody>
                  <a:tcPr marL="69247"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33">
                <a:tc>
                  <a:txBody>
                    <a:bodyPr/>
                    <a:lstStyle/>
                    <a:p>
                      <a:pPr algn="l" rtl="0" fontAlgn="ctr"/>
                      <a:r>
                        <a:rPr lang="nn-NO" sz="1200" b="0" i="0" u="none" strike="noStrike">
                          <a:solidFill>
                            <a:srgbClr val="000000"/>
                          </a:solidFill>
                          <a:latin typeface="Times New Roman"/>
                        </a:rPr>
                        <a:t>Td (Tetanoz, Difteri)  (Ortaokul, 8. Sınıf) </a:t>
                      </a:r>
                    </a:p>
                  </a:txBody>
                  <a:tcPr marL="69247"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33">
                <a:tc>
                  <a:txBody>
                    <a:bodyPr/>
                    <a:lstStyle/>
                    <a:p>
                      <a:pPr algn="l" rtl="0" fontAlgn="ctr"/>
                      <a:r>
                        <a:rPr lang="tr-TR" sz="1200" b="0" i="0" u="none" strike="noStrike">
                          <a:solidFill>
                            <a:srgbClr val="000000"/>
                          </a:solidFill>
                          <a:latin typeface="Times New Roman"/>
                        </a:rPr>
                        <a:t>Diğer (Aşı adı/Uygulanan sınıf) </a:t>
                      </a:r>
                    </a:p>
                  </a:txBody>
                  <a:tcPr marL="69247"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933">
                <a:tc>
                  <a:txBody>
                    <a:bodyPr/>
                    <a:lstStyle/>
                    <a:p>
                      <a:pPr algn="l" rtl="0" fontAlgn="ctr"/>
                      <a:r>
                        <a:rPr lang="tr-TR" sz="1200" b="0" i="0" u="none" strike="noStrike" dirty="0">
                          <a:solidFill>
                            <a:srgbClr val="000000"/>
                          </a:solidFill>
                          <a:latin typeface="Times New Roman"/>
                        </a:rPr>
                        <a:t>Diğer (Aşı adı/Uygulanan sınıf) </a:t>
                      </a:r>
                    </a:p>
                  </a:txBody>
                  <a:tcPr marL="69247"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latin typeface="Times New Roman"/>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126653" y="895417"/>
            <a:ext cx="5688632" cy="425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b="1" dirty="0" smtClean="0">
                <a:latin typeface="Times New Roman" pitchFamily="18" charset="0"/>
                <a:cs typeface="Times New Roman" pitchFamily="18" charset="0"/>
              </a:rPr>
              <a:t>FORM-2: OKUL DEĞERLENDİRME FORMU</a:t>
            </a:r>
            <a:endParaRPr lang="tr-TR" dirty="0" smtClean="0">
              <a:latin typeface="Times New Roman" pitchFamily="18" charset="0"/>
              <a:cs typeface="Times New Roman" pitchFamily="18" charset="0"/>
            </a:endParaRPr>
          </a:p>
        </p:txBody>
      </p:sp>
      <p:sp>
        <p:nvSpPr>
          <p:cNvPr id="4"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24577" name="Rectangle 1"/>
          <p:cNvSpPr>
            <a:spLocks noChangeArrowheads="1"/>
          </p:cNvSpPr>
          <p:nvPr/>
        </p:nvSpPr>
        <p:spPr bwMode="auto">
          <a:xfrm>
            <a:off x="951670" y="1500174"/>
            <a:ext cx="612068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2g. Eğitimler</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951670" y="1857364"/>
          <a:ext cx="10225139" cy="4610210"/>
        </p:xfrm>
        <a:graphic>
          <a:graphicData uri="http://schemas.openxmlformats.org/drawingml/2006/table">
            <a:tbl>
              <a:tblPr/>
              <a:tblGrid>
                <a:gridCol w="2683192"/>
                <a:gridCol w="2164399"/>
                <a:gridCol w="1891404"/>
                <a:gridCol w="1890707"/>
                <a:gridCol w="1595437"/>
              </a:tblGrid>
              <a:tr h="656050">
                <a:tc>
                  <a:txBody>
                    <a:bodyPr/>
                    <a:lstStyle/>
                    <a:p>
                      <a:pPr>
                        <a:lnSpc>
                          <a:spcPct val="115000"/>
                        </a:lnSpc>
                        <a:spcAft>
                          <a:spcPts val="0"/>
                        </a:spcAft>
                      </a:pPr>
                      <a:r>
                        <a:rPr lang="tr-TR" sz="1200" b="1" dirty="0">
                          <a:latin typeface="Times New Roman" pitchFamily="18" charset="0"/>
                          <a:ea typeface="Times New Roman"/>
                          <a:cs typeface="Times New Roman" pitchFamily="18" charset="0"/>
                        </a:rPr>
                        <a:t>Eğitimin Adı-Konusu</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Eğitime Katılan Öğrenci Sayısı</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Eğitime Katılan Okul Çalışanı Sayısı</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Eğitime Katılan Veli Sayısı</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Times New Roman"/>
                          <a:cs typeface="Times New Roman" pitchFamily="18" charset="0"/>
                        </a:rPr>
                        <a:t>Toplam Katılımcı Sayısı</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40">
                <a:tc>
                  <a:txBody>
                    <a:bodyPr/>
                    <a:lstStyle/>
                    <a:p>
                      <a:pPr>
                        <a:lnSpc>
                          <a:spcPct val="115000"/>
                        </a:lnSpc>
                        <a:spcAft>
                          <a:spcPts val="0"/>
                        </a:spcAft>
                      </a:pPr>
                      <a:r>
                        <a:rPr lang="tr-TR" sz="1200" b="1" dirty="0">
                          <a:latin typeface="Times New Roman" pitchFamily="18" charset="0"/>
                          <a:ea typeface="Times New Roman"/>
                          <a:cs typeface="Times New Roman" pitchFamily="18" charset="0"/>
                        </a:rPr>
                        <a:t>Toplam</a:t>
                      </a: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59777" marR="59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094546" y="1142984"/>
            <a:ext cx="10657183" cy="4247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just">
              <a:lnSpc>
                <a:spcPct val="120000"/>
              </a:lnSpc>
              <a:buSzPct val="100000"/>
              <a:tabLst>
                <a:tab pos="376238" algn="l"/>
              </a:tabLst>
            </a:pPr>
            <a:r>
              <a:rPr lang="tr-TR" b="1" dirty="0" smtClean="0">
                <a:latin typeface="Times New Roman" pitchFamily="18" charset="0"/>
                <a:cs typeface="Times New Roman" pitchFamily="18" charset="0"/>
              </a:rPr>
              <a:t>FORM-2: OKUL DEĞERLENDİRME FORMU</a:t>
            </a:r>
            <a:endParaRPr lang="tr-TR" dirty="0" smtClean="0">
              <a:latin typeface="Times New Roman" pitchFamily="18" charset="0"/>
              <a:cs typeface="Times New Roman" pitchFamily="18" charset="0"/>
            </a:endParaRPr>
          </a:p>
        </p:txBody>
      </p:sp>
      <p:sp>
        <p:nvSpPr>
          <p:cNvPr id="4"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23554" name="Rectangle 2"/>
          <p:cNvSpPr>
            <a:spLocks noChangeArrowheads="1"/>
          </p:cNvSpPr>
          <p:nvPr/>
        </p:nvSpPr>
        <p:spPr bwMode="auto">
          <a:xfrm>
            <a:off x="1094546" y="1928802"/>
            <a:ext cx="95770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- 2.</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 DEĞERLENDİRME EKİBİ</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880232" y="3071810"/>
          <a:ext cx="10225137" cy="3600400"/>
        </p:xfrm>
        <a:graphic>
          <a:graphicData uri="http://schemas.openxmlformats.org/drawingml/2006/table">
            <a:tbl>
              <a:tblPr/>
              <a:tblGrid>
                <a:gridCol w="3408379"/>
                <a:gridCol w="3408379"/>
                <a:gridCol w="3408379"/>
              </a:tblGrid>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Okulu</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Müdür/Müdür Yardımcısı</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1265" name="Rectangle 1"/>
          <p:cNvSpPr>
            <a:spLocks noChangeArrowheads="1"/>
          </p:cNvSpPr>
          <p:nvPr/>
        </p:nvSpPr>
        <p:spPr bwMode="auto">
          <a:xfrm>
            <a:off x="1126655" y="930207"/>
            <a:ext cx="856895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600" b="1" dirty="0" smtClean="0">
                <a:latin typeface="Times New Roman" pitchFamily="18" charset="0"/>
                <a:ea typeface="Calibri" pitchFamily="34" charset="0"/>
                <a:cs typeface="Times New Roman" pitchFamily="18" charset="0"/>
              </a:rPr>
              <a:t>EK-5 </a:t>
            </a: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1237422" y="1571613"/>
          <a:ext cx="7992888" cy="4955496"/>
        </p:xfrm>
        <a:graphic>
          <a:graphicData uri="http://schemas.openxmlformats.org/drawingml/2006/table">
            <a:tbl>
              <a:tblPr/>
              <a:tblGrid>
                <a:gridCol w="3281192"/>
                <a:gridCol w="4711696"/>
              </a:tblGrid>
              <a:tr h="540060">
                <a:tc>
                  <a:txBody>
                    <a:bodyPr/>
                    <a:lstStyle/>
                    <a:p>
                      <a:pPr>
                        <a:lnSpc>
                          <a:spcPct val="115000"/>
                        </a:lnSpc>
                        <a:spcAft>
                          <a:spcPts val="0"/>
                        </a:spcAft>
                      </a:pPr>
                      <a:r>
                        <a:rPr lang="tr-TR" sz="1200" b="1" dirty="0">
                          <a:latin typeface="Times New Roman" pitchFamily="18" charset="0"/>
                          <a:ea typeface="Times New Roman"/>
                          <a:cs typeface="Times New Roman" pitchFamily="18" charset="0"/>
                        </a:rPr>
                        <a:t>İl:</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İlçe:</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Okul Adı:</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Pansiyon:</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72870" rtl="0" eaLnBrk="1" fontAlgn="auto" latinLnBrk="0" hangingPunct="1">
                        <a:lnSpc>
                          <a:spcPct val="115000"/>
                        </a:lnSpc>
                        <a:spcBef>
                          <a:spcPts val="0"/>
                        </a:spcBef>
                        <a:spcAft>
                          <a:spcPts val="0"/>
                        </a:spcAft>
                        <a:buClrTx/>
                        <a:buSzTx/>
                        <a:buFontTx/>
                        <a:buNone/>
                        <a:tabLst/>
                        <a:defRPr/>
                      </a:pPr>
                      <a:r>
                        <a:rPr lang="tr-TR" sz="1200" b="1" dirty="0" smtClean="0">
                          <a:latin typeface="Times New Roman" pitchFamily="18" charset="0"/>
                          <a:ea typeface="Times New Roman"/>
                          <a:cs typeface="Times New Roman" pitchFamily="18" charset="0"/>
                        </a:rPr>
                        <a:t>Var</a:t>
                      </a:r>
                      <a:r>
                        <a:rPr lang="tr-TR" sz="1200" kern="1200" dirty="0" smtClean="0">
                          <a:solidFill>
                            <a:schemeClr val="tx1"/>
                          </a:solidFill>
                          <a:latin typeface="Times New Roman" pitchFamily="18" charset="0"/>
                          <a:ea typeface="+mn-ea"/>
                          <a:cs typeface="Times New Roman" pitchFamily="18" charset="0"/>
                        </a:rPr>
                        <a:t> </a:t>
                      </a:r>
                      <a:r>
                        <a:rPr lang="tr-TR" sz="1200" b="1" dirty="0">
                          <a:latin typeface="Times New Roman" pitchFamily="18" charset="0"/>
                          <a:ea typeface="Times New Roman"/>
                          <a:cs typeface="Times New Roman" pitchFamily="18" charset="0"/>
                        </a:rPr>
                        <a:t>	Yok   </a:t>
                      </a:r>
                      <a:endParaRPr lang="tr-TR" sz="12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Okul Türü:</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62025" algn="l"/>
                        </a:tabLs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983">
                <a:tc>
                  <a:txBody>
                    <a:bodyPr/>
                    <a:lstStyle/>
                    <a:p>
                      <a:pPr>
                        <a:lnSpc>
                          <a:spcPct val="115000"/>
                        </a:lnSpc>
                        <a:spcAft>
                          <a:spcPts val="0"/>
                        </a:spcAft>
                      </a:pPr>
                      <a:r>
                        <a:rPr lang="tr-TR" sz="1200" b="1" dirty="0">
                          <a:latin typeface="Times New Roman" pitchFamily="18" charset="0"/>
                          <a:ea typeface="Times New Roman"/>
                          <a:cs typeface="Times New Roman" pitchFamily="18" charset="0"/>
                        </a:rPr>
                        <a:t>Okul Kademesi:</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62025" algn="l"/>
                        </a:tabLs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158">
                <a:tc>
                  <a:txBody>
                    <a:bodyPr/>
                    <a:lstStyle/>
                    <a:p>
                      <a:pPr>
                        <a:lnSpc>
                          <a:spcPct val="115000"/>
                        </a:lnSpc>
                        <a:spcAft>
                          <a:spcPts val="0"/>
                        </a:spcAft>
                      </a:pPr>
                      <a:r>
                        <a:rPr lang="tr-TR" sz="1200" b="1" dirty="0">
                          <a:latin typeface="Times New Roman" pitchFamily="18" charset="0"/>
                          <a:ea typeface="Times New Roman"/>
                          <a:cs typeface="Times New Roman" pitchFamily="18" charset="0"/>
                        </a:rPr>
                        <a:t>Eğitim-Öğretim Yılı/Dönemi:                </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983">
                <a:tc>
                  <a:txBody>
                    <a:bodyPr/>
                    <a:lstStyle/>
                    <a:p>
                      <a:pPr>
                        <a:lnSpc>
                          <a:spcPct val="115000"/>
                        </a:lnSpc>
                        <a:spcAft>
                          <a:spcPts val="0"/>
                        </a:spcAft>
                      </a:pPr>
                      <a:r>
                        <a:rPr lang="tr-TR" sz="1200" b="1" dirty="0">
                          <a:latin typeface="Times New Roman" pitchFamily="18" charset="0"/>
                          <a:ea typeface="Times New Roman"/>
                          <a:cs typeface="Times New Roman" pitchFamily="18" charset="0"/>
                        </a:rPr>
                        <a:t>Değerlendirme Tarihi:  </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Adres:</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nSpc>
                          <a:spcPct val="115000"/>
                        </a:lnSpc>
                        <a:spcAft>
                          <a:spcPts val="0"/>
                        </a:spcAft>
                      </a:pPr>
                      <a:r>
                        <a:rPr lang="tr-TR" sz="1200" b="1" dirty="0">
                          <a:latin typeface="Times New Roman" pitchFamily="18" charset="0"/>
                          <a:ea typeface="Times New Roman"/>
                          <a:cs typeface="Times New Roman" pitchFamily="18" charset="0"/>
                        </a:rPr>
                        <a:t>Telefon:</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22" name="Text Box 35"/>
          <p:cNvSpPr txBox="1">
            <a:spLocks noChangeArrowheads="1"/>
          </p:cNvSpPr>
          <p:nvPr/>
        </p:nvSpPr>
        <p:spPr bwMode="auto">
          <a:xfrm>
            <a:off x="4952199" y="3214687"/>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5"/>
          <p:cNvSpPr txBox="1">
            <a:spLocks noChangeArrowheads="1"/>
          </p:cNvSpPr>
          <p:nvPr/>
        </p:nvSpPr>
        <p:spPr bwMode="auto">
          <a:xfrm>
            <a:off x="6095208" y="3214687"/>
            <a:ext cx="188912" cy="1619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56321" name="Rectangle 1"/>
          <p:cNvSpPr>
            <a:spLocks noChangeArrowheads="1"/>
          </p:cNvSpPr>
          <p:nvPr/>
        </p:nvSpPr>
        <p:spPr bwMode="auto">
          <a:xfrm>
            <a:off x="665919" y="6143644"/>
            <a:ext cx="11403102"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**TSM: Toplum Sağlığı Merkezi</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2" name="Rectangle 2"/>
          <p:cNvSpPr>
            <a:spLocks noChangeArrowheads="1"/>
          </p:cNvSpPr>
          <p:nvPr/>
        </p:nvSpPr>
        <p:spPr bwMode="auto">
          <a:xfrm>
            <a:off x="665918" y="928670"/>
            <a:ext cx="105013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8" name="7 Tablo"/>
          <p:cNvGraphicFramePr>
            <a:graphicFrameLocks noGrp="1"/>
          </p:cNvGraphicFramePr>
          <p:nvPr/>
        </p:nvGraphicFramePr>
        <p:xfrm>
          <a:off x="665918" y="1285860"/>
          <a:ext cx="10787139" cy="4714902"/>
        </p:xfrm>
        <a:graphic>
          <a:graphicData uri="http://schemas.openxmlformats.org/drawingml/2006/table">
            <a:tbl>
              <a:tblPr/>
              <a:tblGrid>
                <a:gridCol w="500066"/>
                <a:gridCol w="9605503"/>
                <a:gridCol w="681570"/>
              </a:tblGrid>
              <a:tr h="207672">
                <a:tc rowSpan="2">
                  <a:txBody>
                    <a:bodyPr/>
                    <a:lstStyle/>
                    <a:p>
                      <a:pPr algn="ctr" rtl="0" fontAlgn="ctr"/>
                      <a:r>
                        <a:rPr lang="tr-TR" sz="1200" b="0" i="0" u="none" strike="noStrike" dirty="0">
                          <a:solidFill>
                            <a:srgbClr val="000000"/>
                          </a:solidFill>
                          <a:latin typeface="Times New Roman" pitchFamily="18" charset="0"/>
                          <a:cs typeface="Times New Roman" pitchFamily="18" charset="0"/>
                        </a:rPr>
                        <a:t>No</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pitchFamily="18" charset="0"/>
                          <a:cs typeface="Times New Roman" pitchFamily="18" charset="0"/>
                        </a:rPr>
                        <a:t> </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tr-TR" sz="1200" b="0" i="0" u="none" strike="noStrike">
                          <a:solidFill>
                            <a:srgbClr val="000000"/>
                          </a:solidFill>
                          <a:latin typeface="Times New Roman" pitchFamily="18" charset="0"/>
                          <a:cs typeface="Times New Roman" pitchFamily="18" charset="0"/>
                        </a:rPr>
                        <a:t>Evet (E)</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6325">
                <a:tc vMerge="1">
                  <a:txBody>
                    <a:bodyPr/>
                    <a:lstStyle/>
                    <a:p>
                      <a:endParaRPr lang="tr-TR"/>
                    </a:p>
                  </a:txBody>
                  <a:tcPr/>
                </a:tc>
                <a:tc vMerge="1">
                  <a:txBody>
                    <a:bodyPr/>
                    <a:lstStyle/>
                    <a:p>
                      <a:endParaRPr lang="tr-TR"/>
                    </a:p>
                  </a:txBody>
                  <a:tcPr/>
                </a:tc>
                <a:tc>
                  <a:txBody>
                    <a:bodyPr/>
                    <a:lstStyle/>
                    <a:p>
                      <a:pPr algn="ctr" rtl="0" fontAlgn="t"/>
                      <a:r>
                        <a:rPr lang="tr-TR" sz="1200" b="0" i="0" u="none" strike="noStrike">
                          <a:solidFill>
                            <a:srgbClr val="000000"/>
                          </a:solidFill>
                          <a:latin typeface="Times New Roman" pitchFamily="18" charset="0"/>
                          <a:cs typeface="Times New Roman" pitchFamily="18" charset="0"/>
                        </a:rPr>
                        <a:t>Hayır (H)</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 Sağlığı Planında sağlık hizmetlerini içeren amaç ve hedefler belirlenmiştir.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2</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Okul/kurumun, Okul Sağlığı Yönetim Ekibi* vardır.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3</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Okul/kurumun yıllık rehberlik hizmetleri çerçeve planı hazırlanmıştır.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4</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Okul/kurumda ilkyardım dolabı vardır.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5</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TSM** ile işbirliği yaparak sağlık hizmetlerini koordine etmektedir.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20">
                <a:tc>
                  <a:txBody>
                    <a:bodyPr/>
                    <a:lstStyle/>
                    <a:p>
                      <a:pPr algn="ctr" rtl="0" fontAlgn="ctr"/>
                      <a:r>
                        <a:rPr lang="tr-TR" sz="1200" b="0" i="0" u="none" strike="noStrike">
                          <a:solidFill>
                            <a:srgbClr val="000000"/>
                          </a:solidFill>
                          <a:latin typeface="Times New Roman" pitchFamily="18" charset="0"/>
                          <a:cs typeface="Times New Roman" pitchFamily="18" charset="0"/>
                        </a:rPr>
                        <a:t>6</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Okul/kurumdaki tüm öğrencilerin aile hekimleri tarafından yapılan yıllık periyodik muayenelerinin takibi yapılmakta ve bu bilgi TSM ile paylaşılmaktadır.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20">
                <a:tc>
                  <a:txBody>
                    <a:bodyPr/>
                    <a:lstStyle/>
                    <a:p>
                      <a:pPr algn="ctr" rtl="0" fontAlgn="ctr"/>
                      <a:r>
                        <a:rPr lang="tr-TR" sz="1200" b="0" i="0" u="none" strike="noStrike">
                          <a:solidFill>
                            <a:srgbClr val="000000"/>
                          </a:solidFill>
                          <a:latin typeface="Times New Roman" pitchFamily="18" charset="0"/>
                          <a:cs typeface="Times New Roman" pitchFamily="18" charset="0"/>
                        </a:rPr>
                        <a:t>7</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Tarama, aşılama ve koruyucu ağız diş sağlığı çalışmaları öncesinde bilgi notları ailelere ulaştırılmakta ve uygulama öncesinde TSM personeline bildirilmektedir.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8</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9</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çalışanları periyodik muayenenin yapılması için kayıtlı oldukları aile hekimlerine başvurmaları yönünde teşvik edilmektedir.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10</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Risk grubundaki öğrencilerin (özel politika gerektiren öğrenciler) velileri ile görüşmeler/bilgilendirme faaliyetleri yapılarak sağlık kuruluşlarına yönlendirilmektedir.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11</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Okul/kurum bünyesinde rehber öğretmen ve rehberlik servisi vardır.  </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12</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pitchFamily="18" charset="0"/>
                          <a:cs typeface="Times New Roman" pitchFamily="18" charset="0"/>
                        </a:rPr>
                        <a:t>Rehberlik hizmetleri kayıtları uygun şekilde tutulmakta ve saklanmaktadır.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13</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Tütün ve/veya diğer bağımlılık yapıcı madde kullanımı olan veya olduğu düşünülen öğrencilerin rehber öğretmenle görüşmesi sağlanmaktadır.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14</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Öğrencilerin sağlık kayıtları uygun şekilde saklanmaktadır.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91">
                <a:tc>
                  <a:txBody>
                    <a:bodyPr/>
                    <a:lstStyle/>
                    <a:p>
                      <a:pPr algn="ctr" rtl="0" fontAlgn="ctr"/>
                      <a:r>
                        <a:rPr lang="tr-TR" sz="1200" b="0" i="0" u="none" strike="noStrike">
                          <a:solidFill>
                            <a:srgbClr val="000000"/>
                          </a:solidFill>
                          <a:latin typeface="Times New Roman" pitchFamily="18" charset="0"/>
                          <a:cs typeface="Times New Roman" pitchFamily="18" charset="0"/>
                        </a:rPr>
                        <a:t>15</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Okul/kurumda ve pansiyonlarda sağlıklı yaşam kültürü oluşturmaya ve olumlu sağlık davranışı geliştirmeye yönelik görsel materyaller öğrenciler ve okul çalışanlarının görebileceği yerde asılıdır.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72">
                <a:tc>
                  <a:txBody>
                    <a:bodyPr/>
                    <a:lstStyle/>
                    <a:p>
                      <a:pPr algn="ctr" rtl="0" fontAlgn="ctr"/>
                      <a:r>
                        <a:rPr lang="tr-TR" sz="1200" b="0" i="0" u="none" strike="noStrike">
                          <a:solidFill>
                            <a:srgbClr val="000000"/>
                          </a:solidFill>
                          <a:latin typeface="Times New Roman" pitchFamily="18" charset="0"/>
                          <a:cs typeface="Times New Roman" pitchFamily="18" charset="0"/>
                        </a:rPr>
                        <a:t>16</a:t>
                      </a:r>
                    </a:p>
                  </a:txBody>
                  <a:tcPr marL="6172"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pitchFamily="18" charset="0"/>
                          <a:cs typeface="Times New Roman" pitchFamily="18" charset="0"/>
                        </a:rPr>
                        <a:t>Sağlıkla ilgili öğrenci kulüp faaliyetleri yapılmaktadır.</a:t>
                      </a:r>
                    </a:p>
                  </a:txBody>
                  <a:tcPr marL="74068" marR="6172" marT="6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200" b="0" i="0" u="none" strike="noStrike" dirty="0">
                          <a:solidFill>
                            <a:srgbClr val="000000"/>
                          </a:solidFill>
                          <a:latin typeface="Times New Roman" pitchFamily="18" charset="0"/>
                          <a:cs typeface="Times New Roman" pitchFamily="18" charset="0"/>
                        </a:rPr>
                        <a:t> </a:t>
                      </a:r>
                    </a:p>
                  </a:txBody>
                  <a:tcPr marL="6172" marR="6172" marT="6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İçerik Yer Tutucusu"/>
          <p:cNvGraphicFramePr>
            <a:graphicFrameLocks/>
          </p:cNvGraphicFramePr>
          <p:nvPr/>
        </p:nvGraphicFramePr>
        <p:xfrm>
          <a:off x="1237421" y="1285860"/>
          <a:ext cx="3714777"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2 Grup"/>
          <p:cNvGrpSpPr/>
          <p:nvPr/>
        </p:nvGrpSpPr>
        <p:grpSpPr>
          <a:xfrm>
            <a:off x="6771398" y="1233510"/>
            <a:ext cx="4040187" cy="656139"/>
            <a:chOff x="0" y="15333"/>
            <a:chExt cx="4040187" cy="656139"/>
          </a:xfrm>
        </p:grpSpPr>
        <p:sp>
          <p:nvSpPr>
            <p:cNvPr id="4" name="3 Yuvarlatılmış Dikdörtgen"/>
            <p:cNvSpPr/>
            <p:nvPr/>
          </p:nvSpPr>
          <p:spPr>
            <a:xfrm>
              <a:off x="0" y="15333"/>
              <a:ext cx="4040187" cy="656139"/>
            </a:xfrm>
            <a:prstGeom prst="roundRect">
              <a:avLst>
                <a:gd name="adj" fmla="val 10000"/>
              </a:avLst>
            </a:prstGeom>
          </p:spPr>
          <p:style>
            <a:lnRef idx="3">
              <a:schemeClr val="lt1"/>
            </a:lnRef>
            <a:fillRef idx="1">
              <a:schemeClr val="accent4"/>
            </a:fillRef>
            <a:effectRef idx="1">
              <a:schemeClr val="accent4"/>
            </a:effectRef>
            <a:fontRef idx="minor">
              <a:schemeClr val="lt1"/>
            </a:fontRef>
          </p:style>
        </p:sp>
        <p:sp>
          <p:nvSpPr>
            <p:cNvPr id="5" name="Yuvarlatılmış Dikdörtgen 4"/>
            <p:cNvSpPr/>
            <p:nvPr/>
          </p:nvSpPr>
          <p:spPr>
            <a:xfrm>
              <a:off x="873651" y="15333"/>
              <a:ext cx="3166536" cy="656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Sağlık Eğitimi</a:t>
              </a:r>
              <a:endParaRPr lang="tr-TR" sz="2000" b="1" kern="1200" dirty="0"/>
            </a:p>
          </p:txBody>
        </p:sp>
      </p:grpSp>
      <p:grpSp>
        <p:nvGrpSpPr>
          <p:cNvPr id="6" name="5 Grup"/>
          <p:cNvGrpSpPr/>
          <p:nvPr/>
        </p:nvGrpSpPr>
        <p:grpSpPr>
          <a:xfrm>
            <a:off x="6771398" y="2019326"/>
            <a:ext cx="4040187" cy="642942"/>
            <a:chOff x="0" y="1736791"/>
            <a:chExt cx="4040187" cy="789450"/>
          </a:xfrm>
        </p:grpSpPr>
        <p:sp>
          <p:nvSpPr>
            <p:cNvPr id="7" name="6 Yuvarlatılmış Dikdörtgen"/>
            <p:cNvSpPr/>
            <p:nvPr/>
          </p:nvSpPr>
          <p:spPr>
            <a:xfrm>
              <a:off x="0" y="1736791"/>
              <a:ext cx="4040187" cy="789450"/>
            </a:xfrm>
            <a:prstGeom prst="roundRect">
              <a:avLst>
                <a:gd name="adj" fmla="val 10000"/>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8" name="Yuvarlatılmış Dikdörtgen 4"/>
            <p:cNvSpPr/>
            <p:nvPr/>
          </p:nvSpPr>
          <p:spPr>
            <a:xfrm>
              <a:off x="886982" y="1736791"/>
              <a:ext cx="3153205" cy="789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Aile / Toplum Katılımı</a:t>
              </a:r>
            </a:p>
          </p:txBody>
        </p:sp>
      </p:grpSp>
      <p:grpSp>
        <p:nvGrpSpPr>
          <p:cNvPr id="9" name="8 Grup"/>
          <p:cNvGrpSpPr/>
          <p:nvPr/>
        </p:nvGrpSpPr>
        <p:grpSpPr>
          <a:xfrm>
            <a:off x="6771398" y="2733708"/>
            <a:ext cx="4040187" cy="991499"/>
            <a:chOff x="0" y="947773"/>
            <a:chExt cx="4040187" cy="991499"/>
          </a:xfrm>
        </p:grpSpPr>
        <p:sp>
          <p:nvSpPr>
            <p:cNvPr id="10" name="9 Yuvarlatılmış Dikdörtgen"/>
            <p:cNvSpPr/>
            <p:nvPr/>
          </p:nvSpPr>
          <p:spPr>
            <a:xfrm>
              <a:off x="0" y="1090649"/>
              <a:ext cx="4040187" cy="634309"/>
            </a:xfrm>
            <a:prstGeom prst="roundRect">
              <a:avLst>
                <a:gd name="adj" fmla="val 10000"/>
              </a:avLst>
            </a:prstGeom>
          </p:spPr>
          <p:style>
            <a:lnRef idx="3">
              <a:schemeClr val="lt1"/>
            </a:lnRef>
            <a:fillRef idx="1">
              <a:schemeClr val="accent1"/>
            </a:fillRef>
            <a:effectRef idx="1">
              <a:schemeClr val="accent1"/>
            </a:effectRef>
            <a:fontRef idx="minor">
              <a:schemeClr val="lt1"/>
            </a:fontRef>
          </p:style>
        </p:sp>
        <p:sp>
          <p:nvSpPr>
            <p:cNvPr id="11" name="Yuvarlatılmış Dikdörtgen 4"/>
            <p:cNvSpPr/>
            <p:nvPr/>
          </p:nvSpPr>
          <p:spPr>
            <a:xfrm>
              <a:off x="907187" y="947773"/>
              <a:ext cx="3133000" cy="991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altLang="tr-TR" sz="2000" b="1" kern="1200" dirty="0"/>
                <a:t>Fiziksel Aktivite </a:t>
              </a:r>
              <a:endParaRPr lang="tr-TR" sz="2000" b="1" kern="1200" dirty="0"/>
            </a:p>
          </p:txBody>
        </p:sp>
      </p:grpSp>
      <p:sp>
        <p:nvSpPr>
          <p:cNvPr id="12" name="11 Yuvarlatılmış Dikdörtgen"/>
          <p:cNvSpPr/>
          <p:nvPr/>
        </p:nvSpPr>
        <p:spPr>
          <a:xfrm>
            <a:off x="6985711" y="2090766"/>
            <a:ext cx="489622" cy="500065"/>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3">
              <a:tint val="50000"/>
              <a:hueOff val="6451317"/>
              <a:satOff val="-8465"/>
              <a:lumOff val="-833"/>
              <a:alphaOff val="0"/>
            </a:schemeClr>
          </a:effectRef>
          <a:fontRef idx="minor">
            <a:schemeClr val="lt1">
              <a:hueOff val="0"/>
              <a:satOff val="0"/>
              <a:lumOff val="0"/>
              <a:alphaOff val="0"/>
            </a:schemeClr>
          </a:fontRef>
        </p:style>
      </p:sp>
      <p:sp>
        <p:nvSpPr>
          <p:cNvPr id="13" name="12 Yuvarlatılmış Dikdörtgen"/>
          <p:cNvSpPr/>
          <p:nvPr/>
        </p:nvSpPr>
        <p:spPr>
          <a:xfrm>
            <a:off x="7067594" y="2948020"/>
            <a:ext cx="418184" cy="428628"/>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3">
              <a:tint val="50000"/>
              <a:hueOff val="4300878"/>
              <a:satOff val="-5643"/>
              <a:lumOff val="-555"/>
              <a:alphaOff val="0"/>
            </a:schemeClr>
          </a:effectRef>
          <a:fontRef idx="minor">
            <a:schemeClr val="lt1">
              <a:hueOff val="0"/>
              <a:satOff val="0"/>
              <a:lumOff val="0"/>
              <a:alphaOff val="0"/>
            </a:schemeClr>
          </a:fontRef>
        </p:style>
      </p:sp>
      <p:sp>
        <p:nvSpPr>
          <p:cNvPr id="14" name="13 Yuvarlatılmış Dikdörtgen"/>
          <p:cNvSpPr/>
          <p:nvPr/>
        </p:nvSpPr>
        <p:spPr>
          <a:xfrm>
            <a:off x="6996154" y="1376385"/>
            <a:ext cx="489622" cy="428628"/>
          </a:xfrm>
          <a:prstGeom prst="roundRect">
            <a:avLst>
              <a:gd name="adj" fmla="val 10000"/>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5" name="14 Dikdörtgen"/>
          <p:cNvSpPr/>
          <p:nvPr/>
        </p:nvSpPr>
        <p:spPr>
          <a:xfrm>
            <a:off x="1237421" y="4286256"/>
            <a:ext cx="3857652" cy="1785104"/>
          </a:xfrm>
          <a:prstGeom prst="rect">
            <a:avLst/>
          </a:prstGeom>
        </p:spPr>
        <p:txBody>
          <a:bodyPr wrap="square">
            <a:spAutoFit/>
          </a:bodyPr>
          <a:lstStyle/>
          <a:p>
            <a:pPr algn="just">
              <a:buFont typeface="Wingdings" pitchFamily="2" charset="2"/>
              <a:buChar char="Ø"/>
            </a:pPr>
            <a:r>
              <a:rPr lang="tr-TR" sz="2200" dirty="0" smtClean="0">
                <a:latin typeface="+mn-lt"/>
              </a:rPr>
              <a:t> Sağlık Hizmetleri, Sağlıklı ve Güvenli Okul Çevresi, Sağlıklı Beslenme bileşenleri için saha çalışmaları 2017 yılı itibariyle başlatılmıştır. </a:t>
            </a:r>
          </a:p>
        </p:txBody>
      </p:sp>
      <p:sp>
        <p:nvSpPr>
          <p:cNvPr id="16" name="15 Dikdörtgen"/>
          <p:cNvSpPr/>
          <p:nvPr/>
        </p:nvSpPr>
        <p:spPr>
          <a:xfrm>
            <a:off x="6738148" y="4071942"/>
            <a:ext cx="4392488" cy="2123658"/>
          </a:xfrm>
          <a:prstGeom prst="rect">
            <a:avLst/>
          </a:prstGeom>
        </p:spPr>
        <p:txBody>
          <a:bodyPr wrap="square">
            <a:spAutoFit/>
          </a:bodyPr>
          <a:lstStyle/>
          <a:p>
            <a:pPr algn="just">
              <a:buFont typeface="Wingdings" pitchFamily="2" charset="2"/>
              <a:buChar char="Ø"/>
            </a:pPr>
            <a:r>
              <a:rPr lang="tr-TR" sz="2200" dirty="0" smtClean="0">
                <a:latin typeface="+mn-lt"/>
              </a:rPr>
              <a:t> Sağlık Eğitimi, Fiziksel Aktivite, Aile/Toplum Katılımı bileşenlerinin ise Ankara’da pilot okullarda yapılacak çalışmaların ardından hayata geçirilmesi hedeflenmektedir.</a:t>
            </a:r>
          </a:p>
        </p:txBody>
      </p:sp>
      <p:sp>
        <p:nvSpPr>
          <p:cNvPr id="17"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pic>
        <p:nvPicPr>
          <p:cNvPr id="18" name="Picture 1"/>
          <p:cNvPicPr>
            <a:picLocks noChangeAspect="1" noChangeArrowheads="1"/>
          </p:cNvPicPr>
          <p:nvPr/>
        </p:nvPicPr>
        <p:blipFill>
          <a:blip r:embed="rId9"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92866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56321" name="Rectangle 1"/>
          <p:cNvSpPr>
            <a:spLocks noChangeArrowheads="1"/>
          </p:cNvSpPr>
          <p:nvPr/>
        </p:nvSpPr>
        <p:spPr bwMode="auto">
          <a:xfrm>
            <a:off x="478584" y="6335742"/>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a:t>
            </a:r>
            <a:r>
              <a:rPr lang="tr-TR" sz="1100" dirty="0" smtClean="0">
                <a:latin typeface="Times New Roman" pitchFamily="18" charset="0"/>
                <a:cs typeface="Times New Roman" pitchFamily="18" charset="0"/>
              </a:rPr>
              <a:t>Değerlendirmelerde okul/kurum ve eklentileri (pansiyon, yemekhane, kantin, büfe, çay ocağı, atölye vb.) dikkate alınacaktır</a:t>
            </a:r>
            <a:r>
              <a:rPr kumimoji="0" lang="tr-TR" sz="1100" b="0"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mn-lt"/>
              <a:cs typeface="Arial" pitchFamily="34" charset="0"/>
            </a:endParaRPr>
          </a:p>
        </p:txBody>
      </p:sp>
      <p:sp>
        <p:nvSpPr>
          <p:cNvPr id="56322" name="Rectangle 2"/>
          <p:cNvSpPr>
            <a:spLocks noChangeArrowheads="1"/>
          </p:cNvSpPr>
          <p:nvPr/>
        </p:nvSpPr>
        <p:spPr bwMode="auto">
          <a:xfrm>
            <a:off x="594480" y="857232"/>
            <a:ext cx="1054584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3b. </a:t>
            </a:r>
            <a:r>
              <a:rPr lang="tr-TR" sz="1400" b="1" dirty="0" smtClean="0">
                <a:latin typeface="Times New Roman" pitchFamily="18" charset="0"/>
                <a:cs typeface="Times New Roman" pitchFamily="18" charset="0"/>
              </a:rPr>
              <a:t>Sağlıklı ve Güvenli Okul Çevresi</a:t>
            </a:r>
            <a:endParaRPr kumimoji="0" lang="tr-T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8" name="7 Tablo"/>
          <p:cNvGraphicFramePr>
            <a:graphicFrameLocks noGrp="1"/>
          </p:cNvGraphicFramePr>
          <p:nvPr/>
        </p:nvGraphicFramePr>
        <p:xfrm>
          <a:off x="594479" y="1214422"/>
          <a:ext cx="11001453" cy="5072095"/>
        </p:xfrm>
        <a:graphic>
          <a:graphicData uri="http://schemas.openxmlformats.org/drawingml/2006/table">
            <a:tbl>
              <a:tblPr/>
              <a:tblGrid>
                <a:gridCol w="500067"/>
                <a:gridCol w="9853447"/>
                <a:gridCol w="647939"/>
              </a:tblGrid>
              <a:tr h="214989">
                <a:tc rowSpan="2">
                  <a:txBody>
                    <a:bodyPr/>
                    <a:lstStyle/>
                    <a:p>
                      <a:pPr algn="ctr" rtl="0" fontAlgn="ctr"/>
                      <a:r>
                        <a:rPr lang="tr-TR" sz="1200" b="0" i="0" u="none" strike="noStrike" dirty="0">
                          <a:solidFill>
                            <a:srgbClr val="000000"/>
                          </a:solidFill>
                          <a:latin typeface="Times New Roman"/>
                        </a:rPr>
                        <a:t>No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latin typeface="Times New Roman"/>
                        </a:rPr>
                        <a:t>Evet (E)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3946">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latin typeface="Times New Roman"/>
                        </a:rPr>
                        <a:t>Hayır (H)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Sağlığı Planında sağlıklı ve güvenli okul çevresi hizmetlerini içeren amaç ve hedefler belirlenmiştir.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Bahçenin etrafı çevrilidir.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içinde ve dışında çöp kovaları ve çöplerin toplandığı sistem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Okul/kurumun içi-dışı ve bahçesi düzenli olarak temizlenmekte ve kaydı tutulmaktadır.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 Şebeke suyu kullanılmaktadır.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Kuyu/Şebeke su numuneleri </a:t>
                      </a:r>
                      <a:r>
                        <a:rPr lang="tr-TR" sz="1200" b="0" i="0" u="none" strike="noStrike" dirty="0" err="1">
                          <a:solidFill>
                            <a:srgbClr val="000000"/>
                          </a:solidFill>
                          <a:latin typeface="Times New Roman"/>
                        </a:rPr>
                        <a:t>İTASHY’te</a:t>
                      </a:r>
                      <a:r>
                        <a:rPr lang="tr-TR" sz="1200" b="0" i="0" u="none" strike="noStrike" dirty="0">
                          <a:solidFill>
                            <a:srgbClr val="000000"/>
                          </a:solidFill>
                          <a:latin typeface="Times New Roman"/>
                        </a:rPr>
                        <a:t> belirtilen mikrobiyolojik Şartları taşımaktadır.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Tuvaletler düzenli olarak temizlenmekte ve kaydı tutulmaktadır.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Tuvalet ortak alanında sıvı/köpük sabun, çöp kovası ve kova içinde çöp poşeti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Okul/kurumun ısıtma ve havalandırması mevsime uygun olarak yapılmaktadır.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10</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Öğrencilerin tuvalet dışında su içebileceği olanak sağlanmıştır.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059">
                <a:tc>
                  <a:txBody>
                    <a:bodyPr/>
                    <a:lstStyle/>
                    <a:p>
                      <a:pPr algn="ctr" rtl="0" fontAlgn="ctr"/>
                      <a:r>
                        <a:rPr lang="tr-TR" sz="1200" b="0" i="0" u="none" strike="noStrike">
                          <a:solidFill>
                            <a:srgbClr val="000000"/>
                          </a:solidFill>
                          <a:latin typeface="Times New Roman"/>
                        </a:rPr>
                        <a:t>11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Kantin, yemekhane, kafeterya, büfe, çay ocağı ve pansiyon çalışanlarının sağlık bilgisi eğitimi belgesi vardır (sağlık bilgisi ile ilgili çıkarılan yönetmeliklere göre).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Kantin, yemekhane, kafeterya, büfe, çay ocağı, pansiyon gibi yerlerde gıdalar uygun koşullarda saklanmaktadır.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Temizlik işiyle görevli personel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Temizlik için uygun araç-gereç ve malzeme vardır ve bu malzemeler öğrencilerin ulaşamayacağı yerde muhafaza edilmektedir.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Yeterli sayıda temel ilkyardım sertifikası almış personel vardır.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Acil durumlarda ulaşılması gereken telefon numaraları öğrenci ve okul çalışanlarının görebilecekleri yerlerde asılıdır.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Acil toplanma alanı belirlenmiştir ve tüm okul çalışanları ve öğrenciler tarafından bilinmektedir.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19">
                <a:tc>
                  <a:txBody>
                    <a:bodyPr/>
                    <a:lstStyle/>
                    <a:p>
                      <a:pPr algn="ctr" rtl="0" fontAlgn="ctr"/>
                      <a:r>
                        <a:rPr lang="tr-TR" sz="1200" b="0" i="0" u="none" strike="noStrike">
                          <a:solidFill>
                            <a:srgbClr val="000000"/>
                          </a:solidFill>
                          <a:latin typeface="Times New Roman"/>
                        </a:rPr>
                        <a:t>18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946">
                <a:tc>
                  <a:txBody>
                    <a:bodyPr/>
                    <a:lstStyle/>
                    <a:p>
                      <a:pPr algn="ctr" rtl="0" fontAlgn="ctr"/>
                      <a:r>
                        <a:rPr lang="tr-TR" sz="1200" b="0" i="0" u="none" strike="noStrike">
                          <a:solidFill>
                            <a:srgbClr val="000000"/>
                          </a:solidFill>
                          <a:latin typeface="Times New Roman"/>
                        </a:rPr>
                        <a:t>19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çalışanları, öğrencilerin görebileceği, etkilenebileceği okul çevresi alanlarında (okul bahçesinin dışı dâhil) tütün ürünleri kullanmamaktadır.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56321" name="Rectangle 1"/>
          <p:cNvSpPr>
            <a:spLocks noChangeArrowheads="1"/>
          </p:cNvSpPr>
          <p:nvPr/>
        </p:nvSpPr>
        <p:spPr bwMode="auto">
          <a:xfrm>
            <a:off x="665918" y="6500834"/>
            <a:ext cx="10585177"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tr-TR" sz="1100" dirty="0" smtClean="0">
                <a:latin typeface="Times New Roman" pitchFamily="18" charset="0"/>
                <a:cs typeface="Times New Roman" pitchFamily="18" charset="0"/>
              </a:rPr>
              <a:t>NOT: Değerlendirmelerde okul/kurum ve eklentileri (pansiyon, yemekhane, kantin, büfe, çay ocağı, atölye vb) dikkate alınacaktır.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2" name="Rectangle 2"/>
          <p:cNvSpPr>
            <a:spLocks noChangeArrowheads="1"/>
          </p:cNvSpPr>
          <p:nvPr/>
        </p:nvSpPr>
        <p:spPr bwMode="auto">
          <a:xfrm>
            <a:off x="665918" y="928670"/>
            <a:ext cx="1107289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Times New Roman" pitchFamily="18" charset="0"/>
                <a:cs typeface="Times New Roman" pitchFamily="18" charset="0"/>
              </a:rPr>
              <a:t>3c. Sağlıklı Beslenme</a:t>
            </a:r>
            <a:endParaRPr lang="tr-TR" sz="1400" b="1" dirty="0">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8" name="7 Tablo"/>
          <p:cNvGraphicFramePr>
            <a:graphicFrameLocks noGrp="1"/>
          </p:cNvGraphicFramePr>
          <p:nvPr/>
        </p:nvGraphicFramePr>
        <p:xfrm>
          <a:off x="665918" y="1285862"/>
          <a:ext cx="10858577" cy="5143533"/>
        </p:xfrm>
        <a:graphic>
          <a:graphicData uri="http://schemas.openxmlformats.org/drawingml/2006/table">
            <a:tbl>
              <a:tblPr/>
              <a:tblGrid>
                <a:gridCol w="639524"/>
                <a:gridCol w="9579529"/>
                <a:gridCol w="639524"/>
              </a:tblGrid>
              <a:tr h="231171">
                <a:tc rowSpan="2">
                  <a:txBody>
                    <a:bodyPr/>
                    <a:lstStyle/>
                    <a:p>
                      <a:pPr algn="ctr" rtl="0" fontAlgn="ctr"/>
                      <a:r>
                        <a:rPr lang="tr-TR" sz="1200" b="0" i="0" u="none" strike="noStrike" dirty="0">
                          <a:solidFill>
                            <a:srgbClr val="000000"/>
                          </a:solidFill>
                          <a:latin typeface="Times New Roman"/>
                        </a:rPr>
                        <a:t>No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latin typeface="Times New Roman"/>
                        </a:rPr>
                        <a:t>Evet (E)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802">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latin typeface="Times New Roman"/>
                        </a:rPr>
                        <a:t>Hayır(H)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Sağlığı Planında sağlıklı beslenme hizmetlerini içeren amaç ve hedefler belirlenmiştir.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çalışanları sağlıklı yaşam tarzını ve sağlıklı beslenmeyi teşvik edecek Şekilde model olmaktadır.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kahvaltı yapmaları teşvik edilmektedir.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4</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ara öğün almaları teşvik edilmekte ve uygun süre ayrılmaktadır.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dirty="0">
                          <a:solidFill>
                            <a:srgbClr val="000000"/>
                          </a:solidFill>
                          <a:latin typeface="Times New Roman"/>
                        </a:rPr>
                        <a:t>Okul/kurumun yemekhane/taşımalı yemek hizmeti: Yok □ (10. maddeye geçin) Var □ (5, 6, 7, 8 ve 9. maddeler değerlendirilmelidir.)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0802">
                <a:tc>
                  <a:txBody>
                    <a:bodyPr/>
                    <a:lstStyle/>
                    <a:p>
                      <a:pPr algn="ctr" rtl="0" fontAlgn="ctr"/>
                      <a:r>
                        <a:rPr lang="tr-TR" sz="1200" b="0" i="0" u="none" strike="noStrike">
                          <a:solidFill>
                            <a:srgbClr val="000000"/>
                          </a:solidFill>
                          <a:latin typeface="Times New Roman"/>
                        </a:rPr>
                        <a:t>5</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Yemek yiyebilmek için uygun süre (en az 40 dakika) ayrılmaktadır.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6</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Yemek listeleri Milli Eğitim Bakanlığı ve Sağlık Bakanlığı’nın yayımladığı menü modelleri örnek alınarak hazırlanmaktadır.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7</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ve pansiyonlardaki yemekhane hizmetleri, okul yönetimi tarafından yürürlükteki mevzuat kapsamında ayda en az bir kere denetlenmekte ve gerekli durumlarda İl/İlçe Gıda Tarım ve Hayvancılık Müdürlüğü’nden destek alınmaktadır.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8</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Okul/kurumdaki yemekhane ortamları, yiyecek-içecekler, yiyecek-içecek hizmeti sunanların faaliyetleri ilgili mevzuatlara uygun olmalıdır.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9</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 ve pansiyonlu okullarda gıda depoları (soğuk hava deposu, kuru gıda, yaş sebze meyve deposu vb) ilgili mevzuata uygun olarak ayda en az bir kere denetlenmektedir.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a:solidFill>
                            <a:srgbClr val="000000"/>
                          </a:solidFill>
                          <a:latin typeface="Times New Roman"/>
                        </a:rPr>
                        <a:t>Okul/kurumun kantini/kooperatifi: Yok □ Var □ (10, 11,12, 13. maddeler değerlendirilmelidir)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52708">
                <a:tc>
                  <a:txBody>
                    <a:bodyPr/>
                    <a:lstStyle/>
                    <a:p>
                      <a:pPr algn="ctr" rtl="0" fontAlgn="ctr"/>
                      <a:r>
                        <a:rPr lang="tr-TR" sz="1200" b="0" i="0" u="none" strike="noStrike">
                          <a:solidFill>
                            <a:srgbClr val="000000"/>
                          </a:solidFill>
                          <a:latin typeface="Times New Roman"/>
                        </a:rPr>
                        <a:t>10</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 kantin/kooperatifinde; süt ve süt ürünleri (süt, ayran, yoğurt) ve/veya meyve/sebze (tane ile meyve/sebze veya taze sıkılmış meyve/sebze suyu) gibi ürünlerin satışı yapılmaktadır.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11</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Yetersiz ve dengesiz beslenmeye neden olabilecek gıda maddelerinin tüketimini özendirici reklam, özendirme, tanıtım amaçlı afiş, poster, broşür bulunmamaktadır ve bu ürünlerin satışı yapılmamaktadır.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802">
                <a:tc>
                  <a:txBody>
                    <a:bodyPr/>
                    <a:lstStyle/>
                    <a:p>
                      <a:pPr algn="ctr" rtl="0" fontAlgn="ctr"/>
                      <a:r>
                        <a:rPr lang="tr-TR" sz="1200" b="0" i="0" u="none" strike="noStrike">
                          <a:solidFill>
                            <a:srgbClr val="000000"/>
                          </a:solidFill>
                          <a:latin typeface="Times New Roman"/>
                        </a:rPr>
                        <a:t>12</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Okul/kurumdaki kantin/kooperatif ortamları, yiyecek-içecekler ve kantin/kooperatif hizmeti sunanların faaliyetleri ilgili mevzuatlara uygundur.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708">
                <a:tc>
                  <a:txBody>
                    <a:bodyPr/>
                    <a:lstStyle/>
                    <a:p>
                      <a:pPr algn="ctr" rtl="0" fontAlgn="ctr"/>
                      <a:r>
                        <a:rPr lang="tr-TR" sz="1200" b="0" i="0" u="none" strike="noStrike">
                          <a:solidFill>
                            <a:srgbClr val="000000"/>
                          </a:solidFill>
                          <a:latin typeface="Times New Roman"/>
                        </a:rPr>
                        <a:t>13</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kantini; ilgili genelgede belirtilen esaslara uygun olarak, ayda en az bir kez aynı genelge ekinde bulunan “Okul Kantini Denetim Formu” kullanılarak denetlenmektedir. </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10241" name="Rectangle 1"/>
          <p:cNvSpPr>
            <a:spLocks noChangeArrowheads="1"/>
          </p:cNvSpPr>
          <p:nvPr/>
        </p:nvSpPr>
        <p:spPr bwMode="auto">
          <a:xfrm>
            <a:off x="1198662" y="1002214"/>
            <a:ext cx="108732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a:t>
            </a:r>
          </a:p>
        </p:txBody>
      </p:sp>
      <p:sp>
        <p:nvSpPr>
          <p:cNvPr id="10242" name="Rectangle 2"/>
          <p:cNvSpPr>
            <a:spLocks noChangeArrowheads="1"/>
          </p:cNvSpPr>
          <p:nvPr/>
        </p:nvSpPr>
        <p:spPr bwMode="auto">
          <a:xfrm>
            <a:off x="1190280" y="1484785"/>
            <a:ext cx="638694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PROGRAM BİLEŞENLERİ DEĞERLENDİRME SONUÇ TABLOSU</a:t>
            </a:r>
            <a:endParaRPr kumimoji="0" lang="tr-T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1270673" y="2060847"/>
          <a:ext cx="9865099" cy="2838606"/>
        </p:xfrm>
        <a:graphic>
          <a:graphicData uri="http://schemas.openxmlformats.org/drawingml/2006/table">
            <a:tbl>
              <a:tblPr/>
              <a:tblGrid>
                <a:gridCol w="3970614"/>
                <a:gridCol w="2830384"/>
                <a:gridCol w="3064101"/>
              </a:tblGrid>
              <a:tr h="725211">
                <a:tc>
                  <a:txBody>
                    <a:bodyPr/>
                    <a:lstStyle/>
                    <a:p>
                      <a:pPr algn="ctr">
                        <a:lnSpc>
                          <a:spcPct val="115000"/>
                        </a:lnSpc>
                        <a:spcAft>
                          <a:spcPts val="0"/>
                        </a:spcAft>
                      </a:pPr>
                      <a:r>
                        <a:rPr lang="tr-TR" sz="1600" b="1" dirty="0">
                          <a:latin typeface="Times New Roman" pitchFamily="18" charset="0"/>
                          <a:ea typeface="Calibri"/>
                          <a:cs typeface="Times New Roman" pitchFamily="18" charset="0"/>
                        </a:rPr>
                        <a:t>Bileşenler*</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Times New Roman" pitchFamily="18" charset="0"/>
                          <a:ea typeface="Calibri"/>
                          <a:cs typeface="Times New Roman" pitchFamily="18" charset="0"/>
                        </a:rPr>
                        <a:t>Evet</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Times New Roman" pitchFamily="18" charset="0"/>
                          <a:ea typeface="Calibri"/>
                          <a:cs typeface="Times New Roman" pitchFamily="18" charset="0"/>
                        </a:rPr>
                        <a:t>Hayır</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 Hizmeti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211">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Sağlıklı ve Güvenli Okul Çevresi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Sağlıklı Beslenme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3" name="Rectangle 3"/>
          <p:cNvSpPr>
            <a:spLocks noChangeArrowheads="1"/>
          </p:cNvSpPr>
          <p:nvPr/>
        </p:nvSpPr>
        <p:spPr bwMode="auto">
          <a:xfrm>
            <a:off x="1270671" y="4984227"/>
            <a:ext cx="9865096" cy="550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Formlarda yer alan maddeler program bileşenlerinin gereklilikleri olup, tamamı okullar tarafından yerine getirilmelidir. </a:t>
            </a:r>
          </a:p>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Herhangi bir maddenin eksik olması ya da hiç olmaması durumunda okulun söz konusu bileşenin gerekliliklerini sağlamadığı kabul edilir.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2"/>
          <p:cNvSpPr>
            <a:spLocks noChangeArrowheads="1"/>
          </p:cNvSpPr>
          <p:nvPr/>
        </p:nvSpPr>
        <p:spPr bwMode="auto">
          <a:xfrm>
            <a:off x="1270673" y="5641505"/>
            <a:ext cx="114486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ÖNERİLER</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71545"/>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9217" name="Rectangle 1"/>
          <p:cNvSpPr>
            <a:spLocks noChangeArrowheads="1"/>
          </p:cNvSpPr>
          <p:nvPr/>
        </p:nvSpPr>
        <p:spPr bwMode="auto">
          <a:xfrm>
            <a:off x="1414687" y="1278052"/>
            <a:ext cx="813690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OKUL DEĞERLENDİRME EKİBİ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808794" y="2786058"/>
          <a:ext cx="10225137" cy="3600400"/>
        </p:xfrm>
        <a:graphic>
          <a:graphicData uri="http://schemas.openxmlformats.org/drawingml/2006/table">
            <a:tbl>
              <a:tblPr/>
              <a:tblGrid>
                <a:gridCol w="3408379"/>
                <a:gridCol w="3408379"/>
                <a:gridCol w="3408379"/>
              </a:tblGrid>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Okulu</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Müdür/Müdür Yardımcısı</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92866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2289" name="Rectangle 1"/>
          <p:cNvSpPr>
            <a:spLocks noChangeArrowheads="1"/>
          </p:cNvSpPr>
          <p:nvPr/>
        </p:nvSpPr>
        <p:spPr bwMode="auto">
          <a:xfrm>
            <a:off x="694607" y="5949805"/>
            <a:ext cx="1101722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Bir idareci,  bir öğretmen, bir öğrenci, bir okul aile birliği üyesinden oluşmalıdır. Okulda bulunduğu takdirde sağlık çalışanı ve rehber öğretmen ekibin doğal üyesidir.</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TSM: Toplum Sağlığı Merkezi</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Değerlendirmelerde okul/kurum ve eklentileri (yemekhane, kantin, büfe, çay ocağı, atölye vb) dikkate alınacaktır.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90" name="Rectangle 2"/>
          <p:cNvSpPr>
            <a:spLocks noChangeArrowheads="1"/>
          </p:cNvSpPr>
          <p:nvPr/>
        </p:nvSpPr>
        <p:spPr bwMode="auto">
          <a:xfrm>
            <a:off x="665918" y="1000108"/>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2"/>
          <p:cNvSpPr>
            <a:spLocks noChangeArrowheads="1"/>
          </p:cNvSpPr>
          <p:nvPr/>
        </p:nvSpPr>
        <p:spPr bwMode="auto">
          <a:xfrm>
            <a:off x="594479" y="1214423"/>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 Sağlık Hizmetleri</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1" name="10 Tablo"/>
          <p:cNvGraphicFramePr>
            <a:graphicFrameLocks noGrp="1"/>
          </p:cNvGraphicFramePr>
          <p:nvPr/>
        </p:nvGraphicFramePr>
        <p:xfrm>
          <a:off x="665918" y="1571612"/>
          <a:ext cx="10644261" cy="4374164"/>
        </p:xfrm>
        <a:graphic>
          <a:graphicData uri="http://schemas.openxmlformats.org/drawingml/2006/table">
            <a:tbl>
              <a:tblPr/>
              <a:tblGrid>
                <a:gridCol w="571504"/>
                <a:gridCol w="9237913"/>
                <a:gridCol w="834844"/>
              </a:tblGrid>
              <a:tr h="188782">
                <a:tc rowSpan="2">
                  <a:txBody>
                    <a:bodyPr/>
                    <a:lstStyle/>
                    <a:p>
                      <a:pPr algn="ctr" rtl="0" fontAlgn="ctr"/>
                      <a:r>
                        <a:rPr lang="tr-TR" sz="1200" b="0" i="0" u="none" strike="noStrike" dirty="0">
                          <a:solidFill>
                            <a:srgbClr val="000000"/>
                          </a:solidFill>
                          <a:latin typeface="Times New Roman"/>
                        </a:rPr>
                        <a:t>No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latin typeface="Times New Roman"/>
                        </a:rPr>
                        <a:t>Evet (E)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6648">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latin typeface="Times New Roman"/>
                        </a:rPr>
                        <a:t>Hayır(H)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Sağlığı Planında sağlık hizmetlerini içeren amaç ve hedefler belirlenmiştir.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Okul/kurumun Okul Sağlığı Yönetim Ekibi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Okul/kurumun yıllık rehberlik hizmetleri çerçeve planı hazırlanmıştır.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Okul/kurumda ilkyardım dolabı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TSM** ile işbirliği yaparak sağlık hizmetlerini koordine etmektedir.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8">
                <a:tc>
                  <a:txBody>
                    <a:bodyPr/>
                    <a:lstStyle/>
                    <a:p>
                      <a:pPr algn="ctr" rtl="0" fontAlgn="ctr"/>
                      <a:r>
                        <a:rPr lang="tr-TR" sz="1200" b="0" i="0" u="none" strike="noStrike">
                          <a:solidFill>
                            <a:srgbClr val="000000"/>
                          </a:solidFill>
                          <a:latin typeface="Times New Roman"/>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Okul/kurumdaki tüm öğrencilerin aile hekimleri tarafından yapılan yıllık periyodik muayenelerinin takibi yapılmakta ve bu bilgi TSM ile paylaşılmaktadır.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8">
                <a:tc>
                  <a:txBody>
                    <a:bodyPr/>
                    <a:lstStyle/>
                    <a:p>
                      <a:pPr algn="ctr" rtl="0" fontAlgn="ctr"/>
                      <a:r>
                        <a:rPr lang="tr-TR" sz="1200" b="0" i="0" u="none" strike="noStrike">
                          <a:solidFill>
                            <a:srgbClr val="000000"/>
                          </a:solidFill>
                          <a:latin typeface="Times New Roman"/>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Tarama, aşılama ve koruyucu ağız diş sağlığı çalışmaları öncesinde bilgi notları ailelere ulaştırılmakta ve uygulama öncesinde TSM personeline bildirilmektedir.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614">
                <a:tc>
                  <a:txBody>
                    <a:bodyPr/>
                    <a:lstStyle/>
                    <a:p>
                      <a:pPr algn="ctr" rtl="0" fontAlgn="ctr"/>
                      <a:r>
                        <a:rPr lang="tr-TR" sz="1200" b="0" i="0" u="none" strike="noStrike">
                          <a:solidFill>
                            <a:srgbClr val="000000"/>
                          </a:solidFill>
                          <a:latin typeface="Times New Roman"/>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8">
                <a:tc>
                  <a:txBody>
                    <a:bodyPr/>
                    <a:lstStyle/>
                    <a:p>
                      <a:pPr algn="ctr" rtl="0" fontAlgn="ctr"/>
                      <a:r>
                        <a:rPr lang="tr-TR" sz="1200" b="0" i="0" u="none" strike="noStrike">
                          <a:solidFill>
                            <a:srgbClr val="000000"/>
                          </a:solidFill>
                          <a:latin typeface="Times New Roman"/>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çalışanları periyodik muayenenin yapılması için kayıtlı oldukları aile hekimlerine başvurmaları yönünde teşvik edilmektedir.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8">
                <a:tc>
                  <a:txBody>
                    <a:bodyPr/>
                    <a:lstStyle/>
                    <a:p>
                      <a:pPr algn="ctr" rtl="0" fontAlgn="ctr"/>
                      <a:r>
                        <a:rPr lang="tr-TR" sz="1200" b="0" i="0" u="none" strike="noStrike">
                          <a:solidFill>
                            <a:srgbClr val="000000"/>
                          </a:solidFill>
                          <a:latin typeface="Times New Roman"/>
                        </a:rPr>
                        <a:t>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Risk grubundaki öğrencilerin (özel politika gerektiren öğrenciler)  velileri ile görüşmeler/bilgilendirme faaliyetleri yapılarak sağlık kuruluşlarına yönlendirilmektedir.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 bünyesinde rehber öğretmen ve rehberlik servisi vardır.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Rehberlik hizmetleri kayıtları uygun şekilde tutulmakta ve saklanmaktadır.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8">
                <a:tc>
                  <a:txBody>
                    <a:bodyPr/>
                    <a:lstStyle/>
                    <a:p>
                      <a:pPr algn="ctr" rtl="0" fontAlgn="ctr"/>
                      <a:r>
                        <a:rPr lang="tr-TR" sz="1200" b="0" i="0" u="none" strike="noStrike">
                          <a:solidFill>
                            <a:srgbClr val="000000"/>
                          </a:solidFill>
                          <a:latin typeface="Times New Roman"/>
                        </a:rPr>
                        <a:t>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sağlık kayıtları uygun şekilde saklanmaktadır.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8">
                <a:tc>
                  <a:txBody>
                    <a:bodyPr/>
                    <a:lstStyle/>
                    <a:p>
                      <a:pPr algn="ctr" rtl="0" fontAlgn="ctr"/>
                      <a:r>
                        <a:rPr lang="tr-TR" sz="1200" b="0" i="0" u="none" strike="noStrike">
                          <a:solidFill>
                            <a:srgbClr val="000000"/>
                          </a:solidFill>
                          <a:latin typeface="Times New Roman"/>
                        </a:rPr>
                        <a:t>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Okul/kurumda sağlıklı yaşam kültürü oluşturmaya ve olumlu sağlık davranışı geliştirmeye yönelik görsel materyaller öğrenciler ve okul çalışanlarının görebileceği yerde asılıdır.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12290" name="Rectangle 2"/>
          <p:cNvSpPr>
            <a:spLocks noChangeArrowheads="1"/>
          </p:cNvSpPr>
          <p:nvPr/>
        </p:nvSpPr>
        <p:spPr bwMode="auto">
          <a:xfrm>
            <a:off x="665918" y="928670"/>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2"/>
          <p:cNvSpPr>
            <a:spLocks noChangeArrowheads="1"/>
          </p:cNvSpPr>
          <p:nvPr/>
        </p:nvSpPr>
        <p:spPr bwMode="auto">
          <a:xfrm>
            <a:off x="741141" y="1124746"/>
            <a:ext cx="1144927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3b. </a:t>
            </a:r>
            <a:r>
              <a:rPr lang="tr-TR" sz="1400" b="1" dirty="0" smtClean="0">
                <a:latin typeface="Times New Roman" pitchFamily="18" charset="0"/>
                <a:cs typeface="Times New Roman" pitchFamily="18" charset="0"/>
              </a:rPr>
              <a:t>Sağlıklı ve Güvenli Okul Çevresi</a:t>
            </a:r>
            <a:endParaRPr kumimoji="0" lang="tr-T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6801" name="Rectangle 1"/>
          <p:cNvSpPr>
            <a:spLocks noChangeArrowheads="1"/>
          </p:cNvSpPr>
          <p:nvPr/>
        </p:nvSpPr>
        <p:spPr bwMode="auto">
          <a:xfrm>
            <a:off x="808794" y="6500834"/>
            <a:ext cx="691276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Değerlendirmelerde okul/kurum ve eklentileri (yemekhane, kantin, büfe, çay ocağı, atölye vb) dikkate alınacaktır.</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808794" y="1500174"/>
          <a:ext cx="10358510" cy="4857781"/>
        </p:xfrm>
        <a:graphic>
          <a:graphicData uri="http://schemas.openxmlformats.org/drawingml/2006/table">
            <a:tbl>
              <a:tblPr/>
              <a:tblGrid>
                <a:gridCol w="500066"/>
                <a:gridCol w="9067970"/>
                <a:gridCol w="790474"/>
              </a:tblGrid>
              <a:tr h="188005">
                <a:tc rowSpan="2">
                  <a:txBody>
                    <a:bodyPr/>
                    <a:lstStyle/>
                    <a:p>
                      <a:pPr algn="ctr" rtl="0" fontAlgn="ctr"/>
                      <a:r>
                        <a:rPr lang="tr-TR" sz="1100" b="0" i="0" u="none" strike="noStrike" dirty="0">
                          <a:solidFill>
                            <a:srgbClr val="000000"/>
                          </a:solidFill>
                          <a:latin typeface="Times New Roman"/>
                        </a:rPr>
                        <a:t>No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Evet (E)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5838">
                <a:tc vMerge="1">
                  <a:txBody>
                    <a:bodyPr/>
                    <a:lstStyle/>
                    <a:p>
                      <a:endParaRPr lang="tr-TR"/>
                    </a:p>
                  </a:txBody>
                  <a:tcPr/>
                </a:tc>
                <a:tc vMerge="1">
                  <a:txBody>
                    <a:bodyPr/>
                    <a:lstStyle/>
                    <a:p>
                      <a:endParaRPr lang="tr-TR"/>
                    </a:p>
                  </a:txBody>
                  <a:tcPr/>
                </a:tc>
                <a:tc>
                  <a:txBody>
                    <a:bodyPr/>
                    <a:lstStyle/>
                    <a:p>
                      <a:pPr algn="ctr" rtl="0" fontAlgn="ctr"/>
                      <a:r>
                        <a:rPr lang="tr-TR" sz="1100" b="0" i="0" u="none" strike="noStrike">
                          <a:solidFill>
                            <a:srgbClr val="000000"/>
                          </a:solidFill>
                          <a:latin typeface="Times New Roman"/>
                        </a:rPr>
                        <a:t>Hayır(H)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 Sağlığı Planında sağlıklı ve güvenli okul çevresi hizmetlerini içeren amaç ve hedefler belirlenmiştir.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Bahçenin etrafı çevrilidir.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 içinde ve dışında çöp kovaları ve çöplerin toplandığı sistem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Okul/kurumun içi-dışı ve bahçesi düzenli olarak temizlenmekte ve kaydı tutulmaktadır.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Okul/kurumda sürekli akan şebeke suyu kullanılmaktadır.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Kuyu/şebeke su numuneleri İTASHY’te belirtilen mikrobiyolojik şartları taşımaktadır.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Tuvaletler düzenli olarak temizlenmekte ve kaydı tutulmaktadır.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Tuvalet ortak alanında sıvı/ köpük sabun, çöp kovası ve kova içinde çöp poşeti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Okul/kurumun ısıtma ve havalandırması mevsime uygun olarak yapılmaktadır.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Öğrencilerin tuvalet dışında su içebileceği olanak sağlanmıştır.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69">
                <a:tc>
                  <a:txBody>
                    <a:bodyPr/>
                    <a:lstStyle/>
                    <a:p>
                      <a:pPr algn="ctr" rtl="0" fontAlgn="ctr"/>
                      <a:r>
                        <a:rPr lang="tr-TR" sz="1100" b="0" i="0" u="none" strike="noStrike">
                          <a:solidFill>
                            <a:srgbClr val="000000"/>
                          </a:solidFill>
                          <a:latin typeface="Times New Roman"/>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Yemekhane (varsa kantin, kafeterya, büfe, çay ocağı) çalışanlarının hijyen eğitimi belgesi vardır (hijyen ile ilgili çıkarılan yönetmeliklere göre).</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Yemekhanelerde (varsa kantin, kafeterya, büfe, çay ocağı) gıdalar uygun koşullarda saklanmaktadır.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Temizlik işiyle görevli personel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Temizlik için uygun araç-gereç ve malzeme vardır.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Temizlik ile ilgili araç-gereç ve malzemeler öğrencilerin ulaşamayacağı yerde muhafaza edilmektedir.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Yeterli sayıda temel ilkyardım sertifikası almış personel vardır.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Times New Roman"/>
                        </a:rPr>
                        <a:t>Acil durumlarda ulaşılması gereken telefon numaraları öğrenci ve okul çalışanlarının görebilecekleri yerlerde asılıdır.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8">
                <a:tc>
                  <a:txBody>
                    <a:bodyPr/>
                    <a:lstStyle/>
                    <a:p>
                      <a:pPr algn="ctr" rtl="0" fontAlgn="ctr"/>
                      <a:r>
                        <a:rPr lang="tr-TR" sz="1100" b="0" i="0" u="none" strike="noStrike">
                          <a:solidFill>
                            <a:srgbClr val="000000"/>
                          </a:solidFill>
                          <a:latin typeface="Times New Roman"/>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Acil toplanma alanı belirlenmiştir ve tüm okul çalışanları ve öğrenciler tarafından bilinmektedir.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347">
                <a:tc>
                  <a:txBody>
                    <a:bodyPr/>
                    <a:lstStyle/>
                    <a:p>
                      <a:pPr algn="ctr" rtl="0" fontAlgn="ctr"/>
                      <a:r>
                        <a:rPr lang="tr-TR" sz="1100" b="0" i="0" u="none" strike="noStrike">
                          <a:solidFill>
                            <a:srgbClr val="000000"/>
                          </a:solidFill>
                          <a:latin typeface="Times New Roman"/>
                        </a:rPr>
                        <a:t>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 yönetimi, okul giriş, çıkışlarında ve okul çevresinde öğrenci güvenliğinin sağlanmasına yönelik çalışmaların yapılması için ilgili kurum ve kuruluşlarla işbirliği içerisindedir (Güvenli çevre, trafik, servis güvenliği, bariyer, güvenlik kamera sistemi gibi).</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76">
                <a:tc>
                  <a:txBody>
                    <a:bodyPr/>
                    <a:lstStyle/>
                    <a:p>
                      <a:pPr algn="ctr" rtl="0" fontAlgn="ctr"/>
                      <a:r>
                        <a:rPr lang="tr-TR" sz="1100" b="0" i="0" u="none" strike="noStrike">
                          <a:solidFill>
                            <a:srgbClr val="000000"/>
                          </a:solidFill>
                          <a:latin typeface="Times New Roman"/>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Okul/kurum çalışanları, okul bahçesinin dışında da öğrencilerin görebileceği, etkilenebileceği okul çevresi alanlarında tütün ürünleri kullanmamaktadır.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00107"/>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12290" name="Rectangle 2"/>
          <p:cNvSpPr>
            <a:spLocks noChangeArrowheads="1"/>
          </p:cNvSpPr>
          <p:nvPr/>
        </p:nvSpPr>
        <p:spPr bwMode="auto">
          <a:xfrm>
            <a:off x="665918" y="1214422"/>
            <a:ext cx="110172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2"/>
          <p:cNvSpPr>
            <a:spLocks noChangeArrowheads="1"/>
          </p:cNvSpPr>
          <p:nvPr/>
        </p:nvSpPr>
        <p:spPr bwMode="auto">
          <a:xfrm>
            <a:off x="880233" y="1571613"/>
            <a:ext cx="104411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400" b="1" dirty="0" smtClean="0">
                <a:latin typeface="Times New Roman" pitchFamily="18" charset="0"/>
                <a:cs typeface="Times New Roman" pitchFamily="18" charset="0"/>
              </a:rPr>
              <a:t>3c. Sağlıklı Beslenme</a:t>
            </a:r>
            <a:endParaRPr lang="tr-TR" sz="1400" b="1" dirty="0">
              <a:latin typeface="Times New Roman" pitchFamily="18" charset="0"/>
              <a:cs typeface="Times New Roman" pitchFamily="18" charset="0"/>
            </a:endParaRPr>
          </a:p>
        </p:txBody>
      </p:sp>
      <p:sp>
        <p:nvSpPr>
          <p:cNvPr id="77825" name="Rectangle 1"/>
          <p:cNvSpPr>
            <a:spLocks noChangeArrowheads="1"/>
          </p:cNvSpPr>
          <p:nvPr/>
        </p:nvSpPr>
        <p:spPr bwMode="auto">
          <a:xfrm>
            <a:off x="880232" y="5929331"/>
            <a:ext cx="10657183"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 Değerlendirmelerde okul/kurum ve eklentileri (yemekhane, kantin, büfe, çay ocağı, atölye vb) dikkate alınacaktır.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0" name="9 Tablo"/>
          <p:cNvGraphicFramePr>
            <a:graphicFrameLocks noGrp="1"/>
          </p:cNvGraphicFramePr>
          <p:nvPr/>
        </p:nvGraphicFramePr>
        <p:xfrm>
          <a:off x="951670" y="2000240"/>
          <a:ext cx="10072757" cy="3786209"/>
        </p:xfrm>
        <a:graphic>
          <a:graphicData uri="http://schemas.openxmlformats.org/drawingml/2006/table">
            <a:tbl>
              <a:tblPr/>
              <a:tblGrid>
                <a:gridCol w="428628"/>
                <a:gridCol w="8860511"/>
                <a:gridCol w="783618"/>
              </a:tblGrid>
              <a:tr h="234804">
                <a:tc rowSpan="2">
                  <a:txBody>
                    <a:bodyPr/>
                    <a:lstStyle/>
                    <a:p>
                      <a:pPr algn="ctr" rtl="0" fontAlgn="ctr"/>
                      <a:r>
                        <a:rPr lang="tr-TR" sz="1200" b="0" i="0" u="none" strike="noStrike" dirty="0">
                          <a:solidFill>
                            <a:srgbClr val="000000"/>
                          </a:solidFill>
                          <a:latin typeface="Times New Roman"/>
                        </a:rPr>
                        <a:t>No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ctr"/>
                      <a:r>
                        <a:rPr lang="tr-TR" sz="12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Evet (E)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587">
                <a:tc vMerge="1">
                  <a:txBody>
                    <a:bodyPr/>
                    <a:lstStyle/>
                    <a:p>
                      <a:endParaRPr lang="tr-TR"/>
                    </a:p>
                  </a:txBody>
                  <a:tcPr/>
                </a:tc>
                <a:tc vMerge="1">
                  <a:txBody>
                    <a:bodyPr/>
                    <a:lstStyle/>
                    <a:p>
                      <a:endParaRPr lang="tr-TR"/>
                    </a:p>
                  </a:txBody>
                  <a:tcPr/>
                </a:tc>
                <a:tc>
                  <a:txBody>
                    <a:bodyPr/>
                    <a:lstStyle/>
                    <a:p>
                      <a:pPr algn="l" rtl="0" fontAlgn="ctr"/>
                      <a:r>
                        <a:rPr lang="tr-TR" sz="1200" b="0" i="0" u="none" strike="noStrike">
                          <a:solidFill>
                            <a:srgbClr val="000000"/>
                          </a:solidFill>
                          <a:latin typeface="Times New Roman"/>
                        </a:rPr>
                        <a:t>Hayır(H)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587">
                <a:tc>
                  <a:txBody>
                    <a:bodyPr/>
                    <a:lstStyle/>
                    <a:p>
                      <a:pPr algn="ctr" rtl="0" fontAlgn="ctr"/>
                      <a:r>
                        <a:rPr lang="tr-TR" sz="1200" b="0" i="0" u="none" strike="noStrike">
                          <a:solidFill>
                            <a:srgbClr val="000000"/>
                          </a:solidFill>
                          <a:latin typeface="Times New Roman"/>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Okul Sağlığı Planında sağlıklı beslenme hizmetlerini içeren amaç ve hedefler belirlenmiştir.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87">
                <a:tc>
                  <a:txBody>
                    <a:bodyPr/>
                    <a:lstStyle/>
                    <a:p>
                      <a:pPr algn="ctr" rtl="0" fontAlgn="ctr"/>
                      <a:r>
                        <a:rPr lang="tr-TR" sz="1200" b="0" i="0" u="none" strike="noStrike">
                          <a:solidFill>
                            <a:srgbClr val="000000"/>
                          </a:solidFill>
                          <a:latin typeface="Times New Roman"/>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 çalışanları sağlıklı yaşam tarzını ve sağlıklı beslenmeyi teşvik edecek şekilde model olmaktadır.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87">
                <a:tc>
                  <a:txBody>
                    <a:bodyPr/>
                    <a:lstStyle/>
                    <a:p>
                      <a:pPr algn="ctr" rtl="0" fontAlgn="ctr"/>
                      <a:r>
                        <a:rPr lang="tr-TR" sz="1200" b="0" i="0" u="none" strike="noStrike">
                          <a:solidFill>
                            <a:srgbClr val="000000"/>
                          </a:solidFill>
                          <a:latin typeface="Times New Roman"/>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kahvaltı yapmaları teşvik edilmektedir.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87">
                <a:tc>
                  <a:txBody>
                    <a:bodyPr/>
                    <a:lstStyle/>
                    <a:p>
                      <a:pPr algn="ctr" rtl="0" fontAlgn="ctr"/>
                      <a:r>
                        <a:rPr lang="tr-TR" sz="1200" b="0" i="0" u="none" strike="noStrike">
                          <a:solidFill>
                            <a:srgbClr val="000000"/>
                          </a:solidFill>
                          <a:latin typeface="Times New Roman"/>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ara öğün almaları teşvik edilmekte ve uygun süre ayrılmaktadır.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24">
                <a:tc>
                  <a:txBody>
                    <a:bodyPr/>
                    <a:lstStyle/>
                    <a:p>
                      <a:pPr algn="ctr" rtl="0" fontAlgn="ctr"/>
                      <a:r>
                        <a:rPr lang="tr-TR" sz="1200" b="0" i="0" u="none" strike="noStrike">
                          <a:solidFill>
                            <a:srgbClr val="000000"/>
                          </a:solidFill>
                          <a:latin typeface="Times New Roman"/>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Öğrencilerin boy/vücut ağırlığı ölçümleri yılda en az bir kere yapılmakta ve sonuçlar öğrenci ve velilerle paylaşılmaktadır.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587">
                <a:tc>
                  <a:txBody>
                    <a:bodyPr/>
                    <a:lstStyle/>
                    <a:p>
                      <a:pPr algn="ctr"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tr-TR" sz="1200" b="0" i="0" u="none" strike="noStrike" dirty="0">
                          <a:solidFill>
                            <a:srgbClr val="000000"/>
                          </a:solidFill>
                          <a:latin typeface="Times New Roman"/>
                        </a:rPr>
                        <a:t>                  Okul/kurumun yemekhane hizmeti için 6,7, 8, ve 9, maddeler değerlendirilmelidir.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4587">
                <a:tc>
                  <a:txBody>
                    <a:bodyPr/>
                    <a:lstStyle/>
                    <a:p>
                      <a:pPr algn="ctr" rtl="0" fontAlgn="ctr"/>
                      <a:r>
                        <a:rPr lang="tr-TR" sz="1200" b="0" i="0" u="none" strike="noStrike">
                          <a:solidFill>
                            <a:srgbClr val="000000"/>
                          </a:solidFill>
                          <a:latin typeface="Times New Roman"/>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Yemek yiyebilmek için uygun süre ayrılmaktadır. </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24">
                <a:tc>
                  <a:txBody>
                    <a:bodyPr/>
                    <a:lstStyle/>
                    <a:p>
                      <a:pPr algn="ctr" rtl="0" fontAlgn="ctr"/>
                      <a:r>
                        <a:rPr lang="tr-TR" sz="1200" b="0" i="0" u="none" strike="noStrike">
                          <a:solidFill>
                            <a:srgbClr val="000000"/>
                          </a:solidFill>
                          <a:latin typeface="Times New Roman"/>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Yemek listeleri Milli Eğitim Bakanlığı ve Sağlık Bakanlığı’nın yayımladığı menü modelleri örnek alınarak hazırlanmaktadır.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24">
                <a:tc>
                  <a:txBody>
                    <a:bodyPr/>
                    <a:lstStyle/>
                    <a:p>
                      <a:pPr algn="ctr" rtl="0" fontAlgn="ctr"/>
                      <a:r>
                        <a:rPr lang="tr-TR" sz="1200" b="0" i="0" u="none" strike="noStrike">
                          <a:solidFill>
                            <a:srgbClr val="000000"/>
                          </a:solidFill>
                          <a:latin typeface="Times New Roman"/>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Yemekhane hizmetleri okul yönetimi tarafından ayda en az bir kere yürürlükteki mevzuata göre denetlenmekte ve gerekli durumlarda İl/İlçe Gıda Tarım ve Hayvancılık Müdürlüğü’nden destek alınmaktadır.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824">
                <a:tc>
                  <a:txBody>
                    <a:bodyPr/>
                    <a:lstStyle/>
                    <a:p>
                      <a:pPr algn="ctr" rtl="0" fontAlgn="ctr"/>
                      <a:r>
                        <a:rPr lang="tr-TR" sz="1200" b="0" i="0" u="none" strike="noStrike">
                          <a:solidFill>
                            <a:srgbClr val="000000"/>
                          </a:solidFill>
                          <a:latin typeface="Times New Roman"/>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Okul/kurumdaki yemekhane ortamları, yiyecek-içecekler, yiyecek-içecek hizmeti sunanların faaliyetleri ilgili mevzuatlara uygun olmalıdır.</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2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928669"/>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graphicFrame>
        <p:nvGraphicFramePr>
          <p:cNvPr id="5" name="4 Tablo"/>
          <p:cNvGraphicFramePr>
            <a:graphicFrameLocks noGrp="1"/>
          </p:cNvGraphicFramePr>
          <p:nvPr/>
        </p:nvGraphicFramePr>
        <p:xfrm>
          <a:off x="1270673" y="2060848"/>
          <a:ext cx="9865099" cy="2921925"/>
        </p:xfrm>
        <a:graphic>
          <a:graphicData uri="http://schemas.openxmlformats.org/drawingml/2006/table">
            <a:tbl>
              <a:tblPr/>
              <a:tblGrid>
                <a:gridCol w="3970614"/>
                <a:gridCol w="2830384"/>
                <a:gridCol w="3064101"/>
              </a:tblGrid>
              <a:tr h="808530">
                <a:tc>
                  <a:txBody>
                    <a:bodyPr/>
                    <a:lstStyle/>
                    <a:p>
                      <a:pPr algn="ctr">
                        <a:lnSpc>
                          <a:spcPct val="115000"/>
                        </a:lnSpc>
                        <a:spcAft>
                          <a:spcPts val="0"/>
                        </a:spcAft>
                      </a:pPr>
                      <a:r>
                        <a:rPr lang="tr-TR" sz="1600" b="1" dirty="0">
                          <a:latin typeface="Times New Roman" pitchFamily="18" charset="0"/>
                          <a:ea typeface="Calibri"/>
                          <a:cs typeface="Times New Roman" pitchFamily="18" charset="0"/>
                        </a:rPr>
                        <a:t>Bileşenler*</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Times New Roman" pitchFamily="18" charset="0"/>
                          <a:ea typeface="Calibri"/>
                          <a:cs typeface="Times New Roman" pitchFamily="18" charset="0"/>
                        </a:rPr>
                        <a:t>Evet</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Times New Roman" pitchFamily="18" charset="0"/>
                          <a:ea typeface="Calibri"/>
                          <a:cs typeface="Times New Roman" pitchFamily="18" charset="0"/>
                        </a:rPr>
                        <a:t>Hayır</a:t>
                      </a: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 Hizmeti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211">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Sağlıklı ve Güvenli Okul Çevresi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592">
                <a:tc>
                  <a:txBody>
                    <a:bodyPr/>
                    <a:lstStyle/>
                    <a:p>
                      <a:pPr algn="l">
                        <a:lnSpc>
                          <a:spcPct val="115000"/>
                        </a:lnSpc>
                        <a:spcAft>
                          <a:spcPts val="0"/>
                        </a:spcAft>
                      </a:pPr>
                      <a:r>
                        <a:rPr lang="tr-TR" sz="1600" dirty="0">
                          <a:latin typeface="Times New Roman" pitchFamily="18" charset="0"/>
                          <a:ea typeface="Calibri"/>
                          <a:cs typeface="Times New Roman" pitchFamily="18" charset="0"/>
                        </a:rPr>
                        <a:t>Sağlıklı Beslenme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3" name="Rectangle 3"/>
          <p:cNvSpPr>
            <a:spLocks noChangeArrowheads="1"/>
          </p:cNvSpPr>
          <p:nvPr/>
        </p:nvSpPr>
        <p:spPr bwMode="auto">
          <a:xfrm>
            <a:off x="1270671" y="4984227"/>
            <a:ext cx="9865096" cy="550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Formlarda yer alan maddeler program bileşenlerinin gereklilikleri olup, tamamı okullar tarafından yerine getirilmelidir. </a:t>
            </a:r>
          </a:p>
          <a:p>
            <a:pPr marL="0" marR="0" lvl="0" indent="0" algn="just" defTabSz="914400" rtl="0" eaLnBrk="1" fontAlgn="base" latinLnBrk="0" hangingPunct="1">
              <a:lnSpc>
                <a:spcPct val="120000"/>
              </a:lnSpc>
              <a:spcBef>
                <a:spcPct val="0"/>
              </a:spcBef>
              <a:spcAft>
                <a:spcPct val="0"/>
              </a:spcAft>
              <a:buClrTx/>
              <a:buSzTx/>
              <a:buFont typeface="Arial" pitchFamily="34" charset="0"/>
              <a:buChar char="•"/>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Herhangi bir maddenin eksik olması ya da hiç olmaması durumunda okulun söz konusu bileşenin gerekliliklerini sağlamadığı kabul edilir.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2"/>
          <p:cNvSpPr>
            <a:spLocks noChangeArrowheads="1"/>
          </p:cNvSpPr>
          <p:nvPr/>
        </p:nvSpPr>
        <p:spPr bwMode="auto">
          <a:xfrm>
            <a:off x="1270673" y="5641505"/>
            <a:ext cx="114486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ÖNERİLER</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1126654" y="1074222"/>
            <a:ext cx="108732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(BAĞIMSIZ ANAOKULLARI İÇİN)</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2"/>
          <p:cNvSpPr>
            <a:spLocks noChangeArrowheads="1"/>
          </p:cNvSpPr>
          <p:nvPr/>
        </p:nvSpPr>
        <p:spPr bwMode="auto">
          <a:xfrm>
            <a:off x="3452001" y="1500175"/>
            <a:ext cx="563429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PROGRAM BİLEŞENLERİ DEĞERLENDİRME SONUÇ TABLOSU</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0"/>
            <a:ext cx="12190413" cy="1071545"/>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İlçe Değerlendirme Ekibi Tarafından </a:t>
            </a:r>
          </a:p>
          <a:p>
            <a:pPr algn="ctr">
              <a:defRPr/>
            </a:pPr>
            <a:r>
              <a:rPr lang="tr-TR" sz="3200" b="1" dirty="0" smtClean="0">
                <a:ln w="11430"/>
                <a:solidFill>
                  <a:schemeClr val="bg1"/>
                </a:solidFill>
                <a:latin typeface="Times New Roman" pitchFamily="18" charset="0"/>
                <a:ea typeface="+mj-ea"/>
                <a:cs typeface="Times New Roman" pitchFamily="18" charset="0"/>
              </a:rPr>
              <a:t>Yapılması Gereken Çalışmalar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9217" name="Rectangle 1"/>
          <p:cNvSpPr>
            <a:spLocks noChangeArrowheads="1"/>
          </p:cNvSpPr>
          <p:nvPr/>
        </p:nvSpPr>
        <p:spPr bwMode="auto">
          <a:xfrm>
            <a:off x="1165984" y="1214422"/>
            <a:ext cx="992988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- 3. PROGRAM BİLEŞENLERİ DEĞERLENDİRME FORMU (BAĞIMSIZ ANAOKULLARI İÇİN) </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tr-TR" sz="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OKUL DEĞERLENDİRME EKİBİ</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880232" y="3000372"/>
          <a:ext cx="10225137" cy="3600400"/>
        </p:xfrm>
        <a:graphic>
          <a:graphicData uri="http://schemas.openxmlformats.org/drawingml/2006/table">
            <a:tbl>
              <a:tblPr/>
              <a:tblGrid>
                <a:gridCol w="3408379"/>
                <a:gridCol w="3408379"/>
                <a:gridCol w="3408379"/>
              </a:tblGrid>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r h="1800200">
                <a:tc>
                  <a:txBody>
                    <a:bodyPr/>
                    <a:lstStyle/>
                    <a:p>
                      <a:pPr algn="ctr">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Toplum Sağlığı Merkezi</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İlçe Millî Eğitim Müdürlüğü</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(Adı-Soyadı – İmza)</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c>
                  <a:txBody>
                    <a:bodyPr/>
                    <a:lstStyle/>
                    <a:p>
                      <a:pPr algn="just">
                        <a:lnSpc>
                          <a:spcPct val="115000"/>
                        </a:lnSpc>
                        <a:spcAft>
                          <a:spcPts val="0"/>
                        </a:spcAft>
                      </a:pP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 </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Okulu</a:t>
                      </a:r>
                      <a:endParaRPr lang="tr-TR" sz="1100" dirty="0">
                        <a:latin typeface="Times New Roman" pitchFamily="18" charset="0"/>
                        <a:ea typeface="Calibri"/>
                        <a:cs typeface="Times New Roman" pitchFamily="18" charset="0"/>
                      </a:endParaRPr>
                    </a:p>
                    <a:p>
                      <a:pPr algn="ctr">
                        <a:lnSpc>
                          <a:spcPct val="115000"/>
                        </a:lnSpc>
                        <a:spcAft>
                          <a:spcPts val="0"/>
                        </a:spcAft>
                      </a:pPr>
                      <a:r>
                        <a:rPr lang="tr-TR" sz="1100" b="1" dirty="0">
                          <a:latin typeface="Times New Roman" pitchFamily="18" charset="0"/>
                          <a:ea typeface="Times New Roman"/>
                          <a:cs typeface="Times New Roman" pitchFamily="18" charset="0"/>
                        </a:rPr>
                        <a:t>Müdür/Müdür Yardımcısı</a:t>
                      </a:r>
                      <a:endParaRPr lang="tr-TR" sz="1100" dirty="0">
                        <a:latin typeface="Times New Roman" pitchFamily="18" charset="0"/>
                        <a:ea typeface="Calibri"/>
                        <a:cs typeface="Times New Roman" pitchFamily="18" charset="0"/>
                      </a:endParaRPr>
                    </a:p>
                  </a:txBody>
                  <a:tcPr marL="62065" marR="62065" marT="0" marB="0">
                    <a:lnL>
                      <a:noFill/>
                    </a:lnL>
                    <a:lnR>
                      <a:noFill/>
                    </a:lnR>
                    <a:lnT>
                      <a:noFill/>
                    </a:lnT>
                    <a:lnB>
                      <a:noFill/>
                    </a:lnB>
                  </a:tcPr>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951670" y="1643050"/>
            <a:ext cx="105728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200" b="1" dirty="0" smtClean="0">
                <a:latin typeface="Times New Roman" pitchFamily="18" charset="0"/>
                <a:ea typeface="Times New Roman" pitchFamily="18" charset="0"/>
                <a:cs typeface="Times New Roman" pitchFamily="18" charset="0"/>
              </a:rPr>
              <a:t>Form - 4: Okulda Sağlığın Korunması ve Geliştirilmesi Programı İlçe Değerlendirme Sonuçları </a:t>
            </a:r>
          </a:p>
          <a:p>
            <a:pPr marL="252000" algn="just"/>
            <a:endParaRPr lang="tr-TR" sz="2200" dirty="0" smtClean="0">
              <a:latin typeface="Times New Roman" pitchFamily="18" charset="0"/>
              <a:ea typeface="Times New Roman" pitchFamily="18" charset="0"/>
              <a:cs typeface="Times New Roman" pitchFamily="18" charset="0"/>
            </a:endParaRPr>
          </a:p>
          <a:p>
            <a:pPr marL="252000" algn="just">
              <a:buFont typeface="Wingdings" pitchFamily="2" charset="2"/>
              <a:buChar char="ü"/>
            </a:pPr>
            <a:r>
              <a:rPr lang="tr-TR" sz="2200" dirty="0" smtClean="0">
                <a:latin typeface="Times New Roman" pitchFamily="18" charset="0"/>
                <a:ea typeface="Times New Roman" pitchFamily="18" charset="0"/>
                <a:cs typeface="Times New Roman" pitchFamily="18" charset="0"/>
              </a:rPr>
              <a:t> Program kapsamında </a:t>
            </a:r>
            <a:r>
              <a:rPr lang="tr-TR" sz="2200" b="1" dirty="0" smtClean="0">
                <a:latin typeface="Times New Roman" pitchFamily="18" charset="0"/>
                <a:ea typeface="Times New Roman" pitchFamily="18" charset="0"/>
                <a:cs typeface="Times New Roman" pitchFamily="18" charset="0"/>
              </a:rPr>
              <a:t>ilçede</a:t>
            </a:r>
            <a:r>
              <a:rPr lang="tr-TR" sz="2200" dirty="0" smtClean="0">
                <a:latin typeface="Times New Roman" pitchFamily="18" charset="0"/>
                <a:ea typeface="Times New Roman" pitchFamily="18" charset="0"/>
                <a:cs typeface="Times New Roman" pitchFamily="18" charset="0"/>
              </a:rPr>
              <a:t> yapılan tüm çalışmalar İlçe Sağlık Müdürlüğü tarafından İl Sağlık Müdürlüğüne ve İlçe Milli Eğitim Müdürlüğüne resmi yazı ile bildirilecektir. </a:t>
            </a:r>
          </a:p>
          <a:p>
            <a:pPr marL="252000" algn="just"/>
            <a:endParaRPr lang="tr-TR" sz="2200" dirty="0" smtClean="0">
              <a:latin typeface="Times New Roman" pitchFamily="18" charset="0"/>
              <a:ea typeface="Times New Roman" pitchFamily="18" charset="0"/>
              <a:cs typeface="Times New Roman" pitchFamily="18" charset="0"/>
            </a:endParaRPr>
          </a:p>
          <a:p>
            <a:pPr marL="252000" algn="just">
              <a:buFont typeface="Wingdings" pitchFamily="2" charset="2"/>
              <a:buChar char="ü"/>
            </a:pPr>
            <a:r>
              <a:rPr lang="tr-TR" sz="2200" b="1" dirty="0" smtClean="0">
                <a:latin typeface="Times New Roman" pitchFamily="18" charset="0"/>
                <a:ea typeface="Times New Roman" pitchFamily="18" charset="0"/>
                <a:cs typeface="Times New Roman" pitchFamily="18" charset="0"/>
              </a:rPr>
              <a:t> Bildirimler</a:t>
            </a:r>
            <a:r>
              <a:rPr lang="tr-TR" sz="2200" dirty="0" smtClean="0">
                <a:latin typeface="Times New Roman" pitchFamily="18" charset="0"/>
                <a:ea typeface="Times New Roman" pitchFamily="18" charset="0"/>
                <a:cs typeface="Times New Roman" pitchFamily="18" charset="0"/>
              </a:rPr>
              <a:t> eğitim öğretim yılı sonunda </a:t>
            </a:r>
            <a:r>
              <a:rPr lang="tr-TR" sz="2200" b="1" dirty="0" smtClean="0">
                <a:latin typeface="Times New Roman" pitchFamily="18" charset="0"/>
                <a:ea typeface="Times New Roman" pitchFamily="18" charset="0"/>
                <a:cs typeface="Times New Roman" pitchFamily="18" charset="0"/>
              </a:rPr>
              <a:t>yılda bir kez Form-4 </a:t>
            </a:r>
            <a:r>
              <a:rPr lang="tr-TR" sz="2200" dirty="0" smtClean="0">
                <a:latin typeface="Times New Roman" pitchFamily="18" charset="0"/>
                <a:ea typeface="Times New Roman" pitchFamily="18" charset="0"/>
                <a:cs typeface="Times New Roman" pitchFamily="18" charset="0"/>
              </a:rPr>
              <a:t>kullanılarak yapılacaktır. </a:t>
            </a:r>
          </a:p>
          <a:p>
            <a:pPr marL="252000" algn="just">
              <a:buFont typeface="Wingdings" pitchFamily="2" charset="2"/>
              <a:buChar char="ü"/>
            </a:pPr>
            <a:endParaRPr lang="tr-TR" sz="2200" dirty="0" smtClean="0">
              <a:latin typeface="Times New Roman" pitchFamily="18" charset="0"/>
              <a:ea typeface="Times New Roman" pitchFamily="18" charset="0"/>
              <a:cs typeface="Times New Roman" pitchFamily="18" charset="0"/>
            </a:endParaRPr>
          </a:p>
          <a:p>
            <a:pPr marL="252000" algn="just">
              <a:buFont typeface="Wingdings" pitchFamily="2" charset="2"/>
              <a:buChar char="ü"/>
            </a:pPr>
            <a:r>
              <a:rPr lang="tr-TR" sz="2200" dirty="0" smtClean="0">
                <a:latin typeface="Times New Roman" pitchFamily="18" charset="0"/>
                <a:ea typeface="Times New Roman" pitchFamily="18" charset="0"/>
                <a:cs typeface="Times New Roman" pitchFamily="18" charset="0"/>
              </a:rPr>
              <a:t>İl Millî Eğitim Müdürlüğüne yapılacak bildirimler İlçe Milli Eğitim Müdürlüğü tarafından gerçekleştirilecektir. Bildirimler eğitim öğretim yılı sonunda yılda bir kez Form-4 kullanılarak yapılacaktır. </a:t>
            </a:r>
          </a:p>
        </p:txBody>
      </p:sp>
      <p:sp>
        <p:nvSpPr>
          <p:cNvPr id="4" name="1 Başlık"/>
          <p:cNvSpPr txBox="1">
            <a:spLocks/>
          </p:cNvSpPr>
          <p:nvPr/>
        </p:nvSpPr>
        <p:spPr>
          <a:xfrm>
            <a:off x="0" y="1"/>
            <a:ext cx="12190413" cy="764704"/>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Sonuç ve Raporlama</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5"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Programın Tanıtımı ve Kapsamı   </a:t>
            </a:r>
            <a:endParaRPr lang="tr-TR" sz="3200" b="1" dirty="0">
              <a:ln w="11430"/>
              <a:solidFill>
                <a:schemeClr val="bg1"/>
              </a:solidFill>
              <a:latin typeface="Times New Roman" pitchFamily="18" charset="0"/>
              <a:ea typeface="+mj-ea"/>
              <a:cs typeface="Times New Roman" pitchFamily="18" charset="0"/>
            </a:endParaRPr>
          </a:p>
        </p:txBody>
      </p:sp>
      <p:sp>
        <p:nvSpPr>
          <p:cNvPr id="4" name="3 Dikdörtgen"/>
          <p:cNvSpPr/>
          <p:nvPr/>
        </p:nvSpPr>
        <p:spPr>
          <a:xfrm>
            <a:off x="1023110" y="1000108"/>
            <a:ext cx="10585177" cy="1421928"/>
          </a:xfrm>
          <a:prstGeom prst="rect">
            <a:avLst/>
          </a:prstGeom>
        </p:spPr>
        <p:txBody>
          <a:bodyPr wrap="square">
            <a:spAutoFit/>
          </a:bodyPr>
          <a:lstStyle/>
          <a:p>
            <a:pPr algn="just">
              <a:lnSpc>
                <a:spcPct val="120000"/>
              </a:lnSpc>
            </a:pPr>
            <a:r>
              <a:rPr lang="tr-TR" sz="2400" dirty="0" smtClean="0">
                <a:latin typeface="+mn-lt"/>
                <a:ea typeface="Verdana" pitchFamily="34" charset="0"/>
                <a:cs typeface="Arial" pitchFamily="34" charset="0"/>
              </a:rPr>
              <a:t>	P</a:t>
            </a:r>
            <a:r>
              <a:rPr lang="en-US" sz="2400" dirty="0" smtClean="0">
                <a:latin typeface="+mn-lt"/>
                <a:ea typeface="Verdana" pitchFamily="34" charset="0"/>
                <a:cs typeface="Arial" pitchFamily="34" charset="0"/>
              </a:rPr>
              <a:t>rogramın temel bile</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enleri</a:t>
            </a:r>
            <a:r>
              <a:rPr lang="tr-TR" sz="2400" dirty="0" smtClean="0">
                <a:latin typeface="+mn-lt"/>
                <a:ea typeface="Verdana" pitchFamily="34" charset="0"/>
                <a:cs typeface="Arial" pitchFamily="34" charset="0"/>
              </a:rPr>
              <a:t> </a:t>
            </a:r>
            <a:r>
              <a:rPr lang="en-US" sz="2400" dirty="0" smtClean="0">
                <a:latin typeface="+mn-lt"/>
                <a:ea typeface="Verdana" pitchFamily="34" charset="0"/>
                <a:cs typeface="Arial" pitchFamily="34" charset="0"/>
              </a:rPr>
              <a:t>6 </a:t>
            </a:r>
            <a:r>
              <a:rPr lang="tr-TR" sz="2400" dirty="0" smtClean="0">
                <a:latin typeface="+mn-lt"/>
                <a:ea typeface="Verdana" pitchFamily="34" charset="0"/>
                <a:cs typeface="Arial" pitchFamily="34" charset="0"/>
              </a:rPr>
              <a:t>başlıktan</a:t>
            </a:r>
            <a:r>
              <a:rPr lang="en-US" sz="2400" dirty="0" smtClean="0">
                <a:latin typeface="+mn-lt"/>
                <a:ea typeface="Verdana" pitchFamily="34" charset="0"/>
                <a:cs typeface="Arial" pitchFamily="34" charset="0"/>
              </a:rPr>
              <a:t> olu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maktadır. Her bir bile</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en kapsamında formlar olu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turulmu</a:t>
            </a:r>
            <a:r>
              <a:rPr lang="tr-TR" sz="2400" dirty="0" smtClean="0">
                <a:latin typeface="+mn-lt"/>
                <a:ea typeface="Verdana" pitchFamily="34" charset="0"/>
                <a:cs typeface="Arial" pitchFamily="34" charset="0"/>
              </a:rPr>
              <a:t>ş</a:t>
            </a:r>
            <a:r>
              <a:rPr lang="en-US" sz="2400" dirty="0" smtClean="0">
                <a:latin typeface="+mn-lt"/>
                <a:ea typeface="Verdana" pitchFamily="34" charset="0"/>
                <a:cs typeface="Arial" pitchFamily="34" charset="0"/>
              </a:rPr>
              <a:t>tur. Formlarda yer alan tüm maddelerin okullar tarafından mutlaka yerine getirilmesi beklenmektedir.</a:t>
            </a:r>
            <a:endParaRPr lang="tr-TR" sz="2400" dirty="0" smtClean="0">
              <a:latin typeface="+mn-lt"/>
              <a:ea typeface="Verdana" pitchFamily="34" charset="0"/>
              <a:cs typeface="Arial" pitchFamily="34" charset="0"/>
            </a:endParaRPr>
          </a:p>
        </p:txBody>
      </p:sp>
      <p:sp>
        <p:nvSpPr>
          <p:cNvPr id="21505" name="Rectangle 1"/>
          <p:cNvSpPr>
            <a:spLocks noChangeArrowheads="1"/>
          </p:cNvSpPr>
          <p:nvPr/>
        </p:nvSpPr>
        <p:spPr bwMode="auto">
          <a:xfrm>
            <a:off x="1023110" y="6072206"/>
            <a:ext cx="1058517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95275" algn="l"/>
              </a:tabLst>
            </a:pP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Okul çalı</a:t>
            </a: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anlarının sağlığı ile ilgili çalı</a:t>
            </a: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malar, “Sağlık Hizmetleri” ve “Sağlık Eğitimi” bile</a:t>
            </a: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enleri, psikososyal danı</a:t>
            </a:r>
            <a:r>
              <a:rPr kumimoji="0" lang="tr-T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manlık hizmetleri de “Sağlık Hizmetleri” Bileşen altında değerlendirilecektir.</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1165984" y="2643182"/>
          <a:ext cx="10287072" cy="3143273"/>
        </p:xfrm>
        <a:graphic>
          <a:graphicData uri="http://schemas.openxmlformats.org/drawingml/2006/table">
            <a:tbl>
              <a:tblPr/>
              <a:tblGrid>
                <a:gridCol w="4327581"/>
                <a:gridCol w="5959491"/>
              </a:tblGrid>
              <a:tr h="449039">
                <a:tc>
                  <a:txBody>
                    <a:bodyPr/>
                    <a:lstStyle/>
                    <a:p>
                      <a:pPr algn="ctr" rtl="0" fontAlgn="ctr"/>
                      <a:r>
                        <a:rPr lang="tr-TR" sz="1700" b="1" i="0" u="none" strike="noStrike" dirty="0">
                          <a:solidFill>
                            <a:srgbClr val="000000"/>
                          </a:solidFill>
                          <a:latin typeface="Times New Roman" pitchFamily="18" charset="0"/>
                          <a:cs typeface="Times New Roman" pitchFamily="18" charset="0"/>
                        </a:rPr>
                        <a:t>Bileşen Adı</a:t>
                      </a:r>
                      <a:r>
                        <a:rPr lang="tr-TR" sz="1700" b="0" i="0" u="none" strike="noStrike" dirty="0">
                          <a:solidFill>
                            <a:srgbClr val="000000"/>
                          </a:solidFill>
                          <a:latin typeface="Times New Roman" pitchFamily="18" charset="0"/>
                          <a:cs typeface="Times New Roman" pitchFamily="18" charset="0"/>
                        </a:rPr>
                        <a:t> </a:t>
                      </a:r>
                      <a:endParaRPr lang="tr-TR" sz="1700" b="1" i="0" u="none" strike="noStrike" dirty="0">
                        <a:solidFill>
                          <a:srgbClr val="000000"/>
                        </a:solidFill>
                        <a:latin typeface="Times New Roman" pitchFamily="18" charset="0"/>
                        <a:cs typeface="Times New Roman" pitchFamily="18" charset="0"/>
                      </a:endParaRPr>
                    </a:p>
                  </a:txBody>
                  <a:tcPr marL="5730"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7B6"/>
                    </a:solidFill>
                  </a:tcPr>
                </a:tc>
                <a:tc>
                  <a:txBody>
                    <a:bodyPr/>
                    <a:lstStyle/>
                    <a:p>
                      <a:pPr algn="ctr" rtl="0" fontAlgn="ctr"/>
                      <a:r>
                        <a:rPr lang="tr-TR" sz="1700" b="1" i="0" u="none" strike="noStrike">
                          <a:solidFill>
                            <a:srgbClr val="000000"/>
                          </a:solidFill>
                          <a:latin typeface="Times New Roman" pitchFamily="18" charset="0"/>
                          <a:cs typeface="Times New Roman" pitchFamily="18" charset="0"/>
                        </a:rPr>
                        <a:t>Bileşen Formu</a:t>
                      </a:r>
                      <a:r>
                        <a:rPr lang="tr-TR" sz="1700" b="0" i="0" u="none" strike="noStrike">
                          <a:solidFill>
                            <a:srgbClr val="000000"/>
                          </a:solidFill>
                          <a:latin typeface="Times New Roman" pitchFamily="18" charset="0"/>
                          <a:cs typeface="Times New Roman" pitchFamily="18" charset="0"/>
                        </a:rPr>
                        <a:t> </a:t>
                      </a:r>
                      <a:endParaRPr lang="tr-TR" sz="1700" b="1" i="0" u="none" strike="noStrike">
                        <a:solidFill>
                          <a:srgbClr val="000000"/>
                        </a:solidFill>
                        <a:latin typeface="Times New Roman" pitchFamily="18" charset="0"/>
                        <a:cs typeface="Times New Roman" pitchFamily="18" charset="0"/>
                      </a:endParaRPr>
                    </a:p>
                  </a:txBody>
                  <a:tcPr marL="5730"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7B6"/>
                    </a:solidFill>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Sağlık Hizmetleri*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700" b="0" i="0" u="none" strike="noStrike">
                          <a:solidFill>
                            <a:srgbClr val="000000"/>
                          </a:solidFill>
                          <a:latin typeface="Times New Roman" pitchFamily="18" charset="0"/>
                          <a:cs typeface="Times New Roman" pitchFamily="18" charset="0"/>
                        </a:rPr>
                        <a:t>Form 3a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Sağlıklı ve Güvenli Okul Çevresi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c>
                  <a:txBody>
                    <a:bodyPr/>
                    <a:lstStyle/>
                    <a:p>
                      <a:pPr algn="l" rtl="0" fontAlgn="ctr"/>
                      <a:r>
                        <a:rPr lang="tr-TR" sz="1700" b="0" i="0" u="none" strike="noStrike">
                          <a:solidFill>
                            <a:srgbClr val="000000"/>
                          </a:solidFill>
                          <a:latin typeface="Times New Roman" pitchFamily="18" charset="0"/>
                          <a:cs typeface="Times New Roman" pitchFamily="18" charset="0"/>
                        </a:rPr>
                        <a:t>Form 3b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Sağlıklı Beslenme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700" b="0" i="0" u="none" strike="noStrike">
                          <a:solidFill>
                            <a:srgbClr val="000000"/>
                          </a:solidFill>
                          <a:latin typeface="Times New Roman" pitchFamily="18" charset="0"/>
                          <a:cs typeface="Times New Roman" pitchFamily="18" charset="0"/>
                        </a:rPr>
                        <a:t>Form 3c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Sağlık Eğitimi*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c>
                  <a:txBody>
                    <a:bodyPr/>
                    <a:lstStyle/>
                    <a:p>
                      <a:pPr algn="l" rtl="0" fontAlgn="ctr"/>
                      <a:r>
                        <a:rPr lang="tr-TR" sz="1700" b="0" i="0" u="none" strike="noStrike">
                          <a:solidFill>
                            <a:srgbClr val="000000"/>
                          </a:solidFill>
                          <a:latin typeface="Times New Roman" pitchFamily="18" charset="0"/>
                          <a:cs typeface="Times New Roman" pitchFamily="18" charset="0"/>
                        </a:rPr>
                        <a:t>Hazırlık Çalışmaları devam etmektedir.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Fiziksel Aktivite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700" b="0" i="0" u="none" strike="noStrike">
                          <a:solidFill>
                            <a:srgbClr val="000000"/>
                          </a:solidFill>
                          <a:latin typeface="Times New Roman" pitchFamily="18" charset="0"/>
                          <a:cs typeface="Times New Roman" pitchFamily="18" charset="0"/>
                        </a:rPr>
                        <a:t>Hazırlık Çalışmaları devam etmektedir.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9">
                <a:tc>
                  <a:txBody>
                    <a:bodyPr/>
                    <a:lstStyle/>
                    <a:p>
                      <a:pPr algn="l" rtl="0" fontAlgn="ctr"/>
                      <a:r>
                        <a:rPr lang="tr-TR" sz="1700" b="0" i="0" u="none" strike="noStrike">
                          <a:solidFill>
                            <a:srgbClr val="000000"/>
                          </a:solidFill>
                          <a:latin typeface="Times New Roman" pitchFamily="18" charset="0"/>
                          <a:cs typeface="Times New Roman" pitchFamily="18" charset="0"/>
                        </a:rPr>
                        <a:t>Aile / Toplum Katılımı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c>
                  <a:txBody>
                    <a:bodyPr/>
                    <a:lstStyle/>
                    <a:p>
                      <a:pPr algn="l" rtl="0" fontAlgn="ctr"/>
                      <a:r>
                        <a:rPr lang="tr-TR" sz="1700" b="0" i="0" u="none" strike="noStrike" dirty="0">
                          <a:solidFill>
                            <a:srgbClr val="000000"/>
                          </a:solidFill>
                          <a:latin typeface="Times New Roman" pitchFamily="18" charset="0"/>
                          <a:cs typeface="Times New Roman" pitchFamily="18" charset="0"/>
                        </a:rPr>
                        <a:t>Hazırlık Çalışmaları devam etmektedir. </a:t>
                      </a:r>
                    </a:p>
                  </a:txBody>
                  <a:tcPr marL="68759" marR="5730" marT="57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EAC0"/>
                    </a:solidFill>
                  </a:tcPr>
                </a:tc>
              </a:tr>
            </a:tbl>
          </a:graphicData>
        </a:graphic>
      </p:graphicFrame>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4626"/>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13313" name="Rectangle 1"/>
          <p:cNvSpPr>
            <a:spLocks noChangeArrowheads="1"/>
          </p:cNvSpPr>
          <p:nvPr/>
        </p:nvSpPr>
        <p:spPr bwMode="auto">
          <a:xfrm>
            <a:off x="1126656" y="873587"/>
            <a:ext cx="288032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EK – 7: FORM - 4.</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14" name="Rectangle 2"/>
          <p:cNvSpPr>
            <a:spLocks noChangeArrowheads="1"/>
          </p:cNvSpPr>
          <p:nvPr/>
        </p:nvSpPr>
        <p:spPr bwMode="auto">
          <a:xfrm>
            <a:off x="1523175" y="795625"/>
            <a:ext cx="7715304"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T.C.</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SAĞLIK BAKANLIĞI</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Halk Sağlığı Müdürlüğü</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Okulda Sağlığın Korunması ve Geliştirilmesi Programı İl Değerlendirme Sonuçları</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Eğitim-Öğretim Yılı …….. Dönem</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315" name="Rectangle 3"/>
          <p:cNvSpPr>
            <a:spLocks noChangeArrowheads="1"/>
          </p:cNvSpPr>
          <p:nvPr/>
        </p:nvSpPr>
        <p:spPr bwMode="auto">
          <a:xfrm>
            <a:off x="9452792" y="5715016"/>
            <a:ext cx="1857388"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8" name="7 Tablo"/>
          <p:cNvGraphicFramePr>
            <a:graphicFrameLocks noGrp="1"/>
          </p:cNvGraphicFramePr>
          <p:nvPr/>
        </p:nvGraphicFramePr>
        <p:xfrm>
          <a:off x="1523174" y="1714488"/>
          <a:ext cx="7715304" cy="4953000"/>
        </p:xfrm>
        <a:graphic>
          <a:graphicData uri="http://schemas.openxmlformats.org/drawingml/2006/table">
            <a:tbl>
              <a:tblPr/>
              <a:tblGrid>
                <a:gridCol w="5166376"/>
                <a:gridCol w="1891140"/>
                <a:gridCol w="657788"/>
              </a:tblGrid>
              <a:tr h="190500">
                <a:tc>
                  <a:txBody>
                    <a:bodyPr/>
                    <a:lstStyle/>
                    <a:p>
                      <a:pPr algn="ctr" rtl="0" fontAlgn="ctr"/>
                      <a:r>
                        <a:rPr lang="tr-TR" sz="1000" b="1" i="0" u="none" strike="noStrike" dirty="0">
                          <a:solidFill>
                            <a:srgbClr val="000000"/>
                          </a:solidFill>
                          <a:latin typeface="Times New Roman"/>
                        </a:rPr>
                        <a:t>Göstergeler</a:t>
                      </a:r>
                      <a:r>
                        <a:rPr lang="tr-TR" sz="1000" b="0" i="0" u="none" strike="noStrike" dirty="0">
                          <a:solidFill>
                            <a:srgbClr val="000000"/>
                          </a:solidFill>
                          <a:latin typeface="Times New Roman"/>
                        </a:rPr>
                        <a:t> </a:t>
                      </a:r>
                      <a:endParaRPr lang="tr-TR" sz="1000" b="1"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000" b="1" i="0" u="none" strike="noStrike">
                          <a:solidFill>
                            <a:srgbClr val="000000"/>
                          </a:solidFill>
                          <a:latin typeface="Times New Roman"/>
                        </a:rPr>
                        <a:t>Kademe</a:t>
                      </a:r>
                      <a:r>
                        <a:rPr lang="tr-TR" sz="1000" b="0" i="0" u="none" strike="noStrike">
                          <a:solidFill>
                            <a:srgbClr val="000000"/>
                          </a:solidFill>
                          <a:latin typeface="Times New Roman"/>
                        </a:rPr>
                        <a:t> </a:t>
                      </a:r>
                      <a:endParaRPr lang="tr-TR" sz="1000" b="1"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000" b="1" i="0" u="none" strike="noStrike">
                          <a:solidFill>
                            <a:srgbClr val="000000"/>
                          </a:solidFill>
                          <a:latin typeface="Times New Roman"/>
                        </a:rPr>
                        <a:t>Sayı</a:t>
                      </a:r>
                      <a:r>
                        <a:rPr lang="tr-TR" sz="1000" b="0" i="0" u="none" strike="noStrike">
                          <a:solidFill>
                            <a:srgbClr val="000000"/>
                          </a:solidFill>
                          <a:latin typeface="Times New Roman"/>
                        </a:rPr>
                        <a:t> </a:t>
                      </a:r>
                      <a:endParaRPr lang="tr-TR" sz="1000" b="1"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gn="l" rtl="0" fontAlgn="ctr"/>
                      <a:r>
                        <a:rPr lang="tr-TR" sz="1000" b="0" i="0" u="none" strike="noStrike">
                          <a:solidFill>
                            <a:srgbClr val="000000"/>
                          </a:solidFill>
                          <a:latin typeface="Times New Roman"/>
                        </a:rPr>
                        <a:t>İldeki Toplam Okul Sayısı</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000" b="0" i="0" u="none" strike="noStrike">
                          <a:solidFill>
                            <a:srgbClr val="000000"/>
                          </a:solidFill>
                          <a:latin typeface="Times New Roman"/>
                        </a:rPr>
                        <a:t>Okul Öncesi Öğretim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İlkokul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Ortaokul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Lise*</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Toplam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gn="l" rtl="0" fontAlgn="ctr"/>
                      <a:r>
                        <a:rPr lang="tr-TR" sz="1000" b="0" i="0" u="none" strike="noStrike">
                          <a:solidFill>
                            <a:srgbClr val="000000"/>
                          </a:solidFill>
                          <a:latin typeface="Times New Roman"/>
                        </a:rPr>
                        <a:t>Değerlendirilen Okul Sayısı</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000" b="0" i="0" u="none" strike="noStrike">
                          <a:solidFill>
                            <a:srgbClr val="000000"/>
                          </a:solidFill>
                          <a:latin typeface="Times New Roman"/>
                        </a:rPr>
                        <a:t>Okul Öncesi Öğretim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İlkokul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Ortaokul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Lise*</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Toplam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gn="l" rtl="0" fontAlgn="ctr"/>
                      <a:r>
                        <a:rPr lang="tr-TR" sz="1000" b="0" i="0" u="none" strike="noStrike">
                          <a:solidFill>
                            <a:srgbClr val="000000"/>
                          </a:solidFill>
                          <a:latin typeface="Times New Roman"/>
                        </a:rPr>
                        <a:t>Değerlendirilen Okullardaki Toplam Öğrenci Sayısı</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000" b="0" i="0" u="none" strike="noStrike">
                          <a:solidFill>
                            <a:srgbClr val="000000"/>
                          </a:solidFill>
                          <a:latin typeface="Times New Roman"/>
                        </a:rPr>
                        <a:t>Okul Öncesi Öğretim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İlkokul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Ortaokul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Lise*</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Toplam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gn="l" rtl="0" fontAlgn="ctr"/>
                      <a:r>
                        <a:rPr lang="tr-TR" sz="1000" b="0" i="0" u="none" strike="noStrike">
                          <a:solidFill>
                            <a:srgbClr val="000000"/>
                          </a:solidFill>
                          <a:latin typeface="Times New Roman"/>
                        </a:rPr>
                        <a:t>Değerlendirilen Okullarda Çalışan Toplam Öğretmen Sayısı</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000" b="0" i="0" u="none" strike="noStrike">
                          <a:solidFill>
                            <a:srgbClr val="000000"/>
                          </a:solidFill>
                          <a:latin typeface="Times New Roman"/>
                        </a:rPr>
                        <a:t>Okul Öncesi Öğretim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İlkokul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Ortaokul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Lise*</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Toplam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gn="l" rtl="0" fontAlgn="ctr"/>
                      <a:r>
                        <a:rPr lang="tr-TR" sz="1000" b="0" i="0" u="none" strike="noStrike" dirty="0">
                          <a:solidFill>
                            <a:srgbClr val="000000"/>
                          </a:solidFill>
                          <a:latin typeface="Times New Roman"/>
                        </a:rPr>
                        <a:t>Değerlendirilen Okullarda Çalışan Toplam Öğretmen Dışı Personel Sayısı</a:t>
                      </a:r>
                    </a:p>
                  </a:txBody>
                  <a:tcPr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000" b="0" i="0" u="none" strike="noStrike">
                          <a:solidFill>
                            <a:srgbClr val="000000"/>
                          </a:solidFill>
                          <a:latin typeface="Times New Roman"/>
                        </a:rPr>
                        <a:t>Okul Öncesi Öğretim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İlkokul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Ortaokul</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Lise*</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tr-TR"/>
                    </a:p>
                  </a:txBody>
                  <a:tcPr/>
                </a:tc>
                <a:tc>
                  <a:txBody>
                    <a:bodyPr/>
                    <a:lstStyle/>
                    <a:p>
                      <a:pPr algn="l" rtl="0" fontAlgn="t"/>
                      <a:r>
                        <a:rPr lang="tr-TR" sz="1000" b="0" i="0" u="none" strike="noStrike">
                          <a:solidFill>
                            <a:srgbClr val="000000"/>
                          </a:solidFill>
                          <a:latin typeface="Times New Roman"/>
                        </a:rPr>
                        <a:t>Toplam</a:t>
                      </a:r>
                    </a:p>
                  </a:txBody>
                  <a:tcPr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000" b="0" i="0" u="none" strike="noStrike" dirty="0">
                          <a:solidFill>
                            <a:srgbClr val="000000"/>
                          </a:solidFill>
                          <a:latin typeface="Times New Roman"/>
                        </a:rPr>
                        <a:t> </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4626"/>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3" name="Rectangle 1"/>
          <p:cNvSpPr>
            <a:spLocks noChangeArrowheads="1"/>
          </p:cNvSpPr>
          <p:nvPr/>
        </p:nvSpPr>
        <p:spPr bwMode="auto">
          <a:xfrm>
            <a:off x="1126654" y="98072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7" name="Rectangle 1"/>
          <p:cNvSpPr>
            <a:spLocks noChangeArrowheads="1"/>
          </p:cNvSpPr>
          <p:nvPr/>
        </p:nvSpPr>
        <p:spPr bwMode="auto">
          <a:xfrm>
            <a:off x="1198664" y="1434455"/>
            <a:ext cx="102251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Bileşenlerin tümü için gereklilikleri tam olarak yerine getirme durumu:</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Tablo"/>
          <p:cNvGraphicFramePr>
            <a:graphicFrameLocks noGrp="1"/>
          </p:cNvGraphicFramePr>
          <p:nvPr/>
        </p:nvGraphicFramePr>
        <p:xfrm>
          <a:off x="1198665" y="1988842"/>
          <a:ext cx="10225137" cy="3620328"/>
        </p:xfrm>
        <a:graphic>
          <a:graphicData uri="http://schemas.openxmlformats.org/drawingml/2006/table">
            <a:tbl>
              <a:tblPr/>
              <a:tblGrid>
                <a:gridCol w="2448271"/>
                <a:gridCol w="1696949"/>
                <a:gridCol w="2026639"/>
                <a:gridCol w="2026639"/>
                <a:gridCol w="2026639"/>
              </a:tblGrid>
              <a:tr h="1082968">
                <a:tc>
                  <a:txBody>
                    <a:bodyPr/>
                    <a:lstStyle/>
                    <a:p>
                      <a:pPr algn="ctr">
                        <a:lnSpc>
                          <a:spcPct val="115000"/>
                        </a:lnSpc>
                        <a:spcAft>
                          <a:spcPts val="0"/>
                        </a:spcAft>
                      </a:pPr>
                      <a:r>
                        <a:rPr lang="tr-TR" sz="1200" b="1" dirty="0">
                          <a:latin typeface="Times New Roman" pitchFamily="18" charset="0"/>
                          <a:ea typeface="Calibri"/>
                          <a:cs typeface="Times New Roman" pitchFamily="18" charset="0"/>
                        </a:rPr>
                        <a:t>Bileşenler</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Times New Roman" pitchFamily="18" charset="0"/>
                          <a:ea typeface="Calibri"/>
                          <a:cs typeface="Times New Roman" pitchFamily="18" charset="0"/>
                        </a:rPr>
                        <a:t>Kademe</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Times New Roman" pitchFamily="18" charset="0"/>
                          <a:ea typeface="Calibri"/>
                          <a:cs typeface="Times New Roman" pitchFamily="18" charset="0"/>
                        </a:rPr>
                        <a:t>Bileşenlerin tümünü tam yapan Okul Sayısı (a)</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Times New Roman" pitchFamily="18" charset="0"/>
                          <a:ea typeface="Calibri"/>
                          <a:cs typeface="Times New Roman" pitchFamily="18" charset="0"/>
                        </a:rPr>
                        <a:t>Değerlendirilen Toplam Okul Sayısı (b)</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latin typeface="Times New Roman" pitchFamily="18" charset="0"/>
                          <a:ea typeface="Calibri"/>
                          <a:cs typeface="Times New Roman" pitchFamily="18" charset="0"/>
                        </a:rPr>
                        <a:t>Bileşenlerin tümünü tam yapan Okul Yüzdesi (a/b×100)</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rowSpan="5">
                  <a:txBody>
                    <a:bodyPr/>
                    <a:lstStyle/>
                    <a:p>
                      <a:pPr>
                        <a:lnSpc>
                          <a:spcPct val="115000"/>
                        </a:lnSpc>
                        <a:spcAft>
                          <a:spcPts val="0"/>
                        </a:spcAft>
                      </a:pPr>
                      <a:endParaRPr lang="tr-TR" sz="1200" dirty="0">
                        <a:latin typeface="Times New Roman" pitchFamily="18" charset="0"/>
                        <a:ea typeface="Calibri"/>
                        <a:cs typeface="Times New Roman" pitchFamily="18" charset="0"/>
                      </a:endParaRPr>
                    </a:p>
                    <a:p>
                      <a:pPr>
                        <a:lnSpc>
                          <a:spcPct val="115000"/>
                        </a:lnSpc>
                        <a:spcAft>
                          <a:spcPts val="0"/>
                        </a:spcAft>
                      </a:pPr>
                      <a:r>
                        <a:rPr lang="tr-TR" sz="1200" b="1" dirty="0">
                          <a:latin typeface="Times New Roman" pitchFamily="18" charset="0"/>
                          <a:ea typeface="Calibri"/>
                          <a:cs typeface="Times New Roman" pitchFamily="18" charset="0"/>
                        </a:rPr>
                        <a:t>Sağlık Hizmetleri, Sağlıklı ve Güvenli Okul Çevresi, Sağlıklı Beslenme</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Times New Roman" pitchFamily="18" charset="0"/>
                          <a:ea typeface="Calibri"/>
                          <a:cs typeface="Times New Roman" pitchFamily="18" charset="0"/>
                        </a:rPr>
                        <a:t>Okulöncesi Öğretim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17">
                <a:tc vMerge="1">
                  <a:txBody>
                    <a:bodyPr/>
                    <a:lstStyle/>
                    <a:p>
                      <a:endParaRPr lang="tr-TR"/>
                    </a:p>
                  </a:txBody>
                  <a:tcPr/>
                </a:tc>
                <a:tc>
                  <a:txBody>
                    <a:bodyPr/>
                    <a:lstStyle/>
                    <a:p>
                      <a:pPr>
                        <a:lnSpc>
                          <a:spcPct val="115000"/>
                        </a:lnSpc>
                        <a:spcAft>
                          <a:spcPts val="0"/>
                        </a:spcAft>
                      </a:pPr>
                      <a:r>
                        <a:rPr lang="tr-TR" sz="1200" dirty="0">
                          <a:latin typeface="Times New Roman" pitchFamily="18" charset="0"/>
                          <a:ea typeface="Calibri"/>
                          <a:cs typeface="Times New Roman" pitchFamily="18" charset="0"/>
                        </a:rPr>
                        <a:t>İlkokul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8">
                <a:tc vMerge="1">
                  <a:txBody>
                    <a:bodyPr/>
                    <a:lstStyle/>
                    <a:p>
                      <a:endParaRPr lang="tr-TR"/>
                    </a:p>
                  </a:txBody>
                  <a:tcPr/>
                </a:tc>
                <a:tc>
                  <a:txBody>
                    <a:bodyPr/>
                    <a:lstStyle/>
                    <a:p>
                      <a:pPr>
                        <a:lnSpc>
                          <a:spcPct val="115000"/>
                        </a:lnSpc>
                        <a:spcAft>
                          <a:spcPts val="0"/>
                        </a:spcAft>
                      </a:pPr>
                      <a:r>
                        <a:rPr lang="tr-TR" sz="1200" dirty="0">
                          <a:latin typeface="Times New Roman" pitchFamily="18" charset="0"/>
                          <a:ea typeface="Calibri"/>
                          <a:cs typeface="Times New Roman" pitchFamily="18" charset="0"/>
                        </a:rPr>
                        <a:t>Ortaokul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43">
                <a:tc vMerge="1">
                  <a:txBody>
                    <a:bodyPr/>
                    <a:lstStyle/>
                    <a:p>
                      <a:endParaRPr lang="tr-TR"/>
                    </a:p>
                  </a:txBody>
                  <a:tcPr/>
                </a:tc>
                <a:tc>
                  <a:txBody>
                    <a:bodyPr/>
                    <a:lstStyle/>
                    <a:p>
                      <a:pPr>
                        <a:lnSpc>
                          <a:spcPct val="115000"/>
                        </a:lnSpc>
                        <a:spcAft>
                          <a:spcPts val="0"/>
                        </a:spcAft>
                      </a:pPr>
                      <a:r>
                        <a:rPr lang="tr-TR" sz="1200" dirty="0">
                          <a:latin typeface="Times New Roman" pitchFamily="18" charset="0"/>
                          <a:ea typeface="Calibri"/>
                          <a:cs typeface="Times New Roman" pitchFamily="18" charset="0"/>
                        </a:rPr>
                        <a:t>Lise*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08">
                <a:tc vMerge="1">
                  <a:txBody>
                    <a:bodyPr/>
                    <a:lstStyle/>
                    <a:p>
                      <a:endParaRPr lang="tr-TR"/>
                    </a:p>
                  </a:txBody>
                  <a:tcPr/>
                </a:tc>
                <a:tc>
                  <a:txBody>
                    <a:bodyPr/>
                    <a:lstStyle/>
                    <a:p>
                      <a:pPr>
                        <a:lnSpc>
                          <a:spcPct val="115000"/>
                        </a:lnSpc>
                        <a:spcAft>
                          <a:spcPts val="0"/>
                        </a:spcAft>
                      </a:pPr>
                      <a:r>
                        <a:rPr lang="tr-TR" sz="1200" b="1" dirty="0">
                          <a:latin typeface="Times New Roman" pitchFamily="18" charset="0"/>
                          <a:ea typeface="Calibri"/>
                          <a:cs typeface="Times New Roman" pitchFamily="18" charset="0"/>
                        </a:rPr>
                        <a:t>Toplam</a:t>
                      </a: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8" name="Rectangle 2"/>
          <p:cNvSpPr>
            <a:spLocks noChangeArrowheads="1"/>
          </p:cNvSpPr>
          <p:nvPr/>
        </p:nvSpPr>
        <p:spPr bwMode="auto">
          <a:xfrm>
            <a:off x="1165984" y="5857892"/>
            <a:ext cx="102251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4626"/>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12289" name="Rectangle 1"/>
          <p:cNvSpPr>
            <a:spLocks noChangeArrowheads="1"/>
          </p:cNvSpPr>
          <p:nvPr/>
        </p:nvSpPr>
        <p:spPr bwMode="auto">
          <a:xfrm>
            <a:off x="766614" y="821324"/>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90" name="Rectangle 2"/>
          <p:cNvSpPr>
            <a:spLocks noChangeArrowheads="1"/>
          </p:cNvSpPr>
          <p:nvPr/>
        </p:nvSpPr>
        <p:spPr bwMode="auto">
          <a:xfrm>
            <a:off x="766616" y="1109355"/>
            <a:ext cx="489654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Periyodik Muayene/izlem, Tarama, Aşı Uygulama Sonuçları</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91" name="Rectangle 3"/>
          <p:cNvSpPr>
            <a:spLocks noChangeArrowheads="1"/>
          </p:cNvSpPr>
          <p:nvPr/>
        </p:nvSpPr>
        <p:spPr bwMode="auto">
          <a:xfrm>
            <a:off x="4880760" y="5572141"/>
            <a:ext cx="721523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6 Dikdörtgen"/>
          <p:cNvSpPr/>
          <p:nvPr/>
        </p:nvSpPr>
        <p:spPr>
          <a:xfrm>
            <a:off x="838621" y="5024211"/>
            <a:ext cx="1645002" cy="307777"/>
          </a:xfrm>
          <a:prstGeom prst="rect">
            <a:avLst/>
          </a:prstGeom>
        </p:spPr>
        <p:txBody>
          <a:bodyPr wrap="none">
            <a:spAutoFit/>
          </a:bodyPr>
          <a:lstStyle/>
          <a:p>
            <a:r>
              <a:rPr lang="tr-TR" sz="1400" b="1" dirty="0" smtClean="0">
                <a:latin typeface="Times New Roman" pitchFamily="18" charset="0"/>
                <a:ea typeface="Calibri" pitchFamily="34" charset="0"/>
                <a:cs typeface="Times New Roman" pitchFamily="18" charset="0"/>
              </a:rPr>
              <a:t>Dağıtılan Materyal</a:t>
            </a:r>
          </a:p>
        </p:txBody>
      </p:sp>
      <p:graphicFrame>
        <p:nvGraphicFramePr>
          <p:cNvPr id="8" name="7 Tablo"/>
          <p:cNvGraphicFramePr>
            <a:graphicFrameLocks noGrp="1"/>
          </p:cNvGraphicFramePr>
          <p:nvPr/>
        </p:nvGraphicFramePr>
        <p:xfrm>
          <a:off x="880232" y="5357826"/>
          <a:ext cx="3857650" cy="1196277"/>
        </p:xfrm>
        <a:graphic>
          <a:graphicData uri="http://schemas.openxmlformats.org/drawingml/2006/table">
            <a:tbl>
              <a:tblPr/>
              <a:tblGrid>
                <a:gridCol w="2083851"/>
                <a:gridCol w="1773799"/>
              </a:tblGrid>
              <a:tr h="197193">
                <a:tc>
                  <a:txBody>
                    <a:bodyPr/>
                    <a:lstStyle/>
                    <a:p>
                      <a:pPr algn="l">
                        <a:lnSpc>
                          <a:spcPct val="115000"/>
                        </a:lnSpc>
                        <a:spcAft>
                          <a:spcPts val="0"/>
                        </a:spcAft>
                      </a:pPr>
                      <a:r>
                        <a:rPr lang="tr-TR" sz="1100" b="1" dirty="0">
                          <a:latin typeface="Times New Roman" pitchFamily="18" charset="0"/>
                          <a:ea typeface="Calibri"/>
                          <a:cs typeface="Times New Roman" pitchFamily="18" charset="0"/>
                        </a:rPr>
                        <a:t>Cinsi</a:t>
                      </a: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100" b="1" dirty="0">
                          <a:latin typeface="Times New Roman" pitchFamily="18" charset="0"/>
                          <a:ea typeface="Calibri"/>
                          <a:cs typeface="Times New Roman" pitchFamily="18" charset="0"/>
                        </a:rPr>
                        <a:t>Adedi</a:t>
                      </a: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93">
                <a:tc>
                  <a:txBody>
                    <a:bodyPr/>
                    <a:lstStyle/>
                    <a:p>
                      <a:pPr algn="l">
                        <a:lnSpc>
                          <a:spcPct val="115000"/>
                        </a:lnSpc>
                        <a:spcAft>
                          <a:spcPts val="0"/>
                        </a:spcAft>
                      </a:pPr>
                      <a:r>
                        <a:rPr lang="tr-TR" sz="1100" dirty="0">
                          <a:solidFill>
                            <a:srgbClr val="000000"/>
                          </a:solidFill>
                          <a:latin typeface="Times New Roman" pitchFamily="18" charset="0"/>
                          <a:ea typeface="Calibri"/>
                          <a:cs typeface="Times New Roman" pitchFamily="18" charset="0"/>
                        </a:rPr>
                        <a:t>Afiş</a:t>
                      </a: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93">
                <a:tc>
                  <a:txBody>
                    <a:bodyPr/>
                    <a:lstStyle/>
                    <a:p>
                      <a:pPr algn="l">
                        <a:lnSpc>
                          <a:spcPct val="115000"/>
                        </a:lnSpc>
                        <a:spcAft>
                          <a:spcPts val="0"/>
                        </a:spcAft>
                      </a:pPr>
                      <a:r>
                        <a:rPr lang="tr-TR" sz="1100" dirty="0">
                          <a:latin typeface="Times New Roman" pitchFamily="18" charset="0"/>
                          <a:ea typeface="Calibri"/>
                          <a:cs typeface="Times New Roman" pitchFamily="18" charset="0"/>
                        </a:rPr>
                        <a:t>Broşür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93">
                <a:tc>
                  <a:txBody>
                    <a:bodyPr/>
                    <a:lstStyle/>
                    <a:p>
                      <a:pPr algn="l">
                        <a:lnSpc>
                          <a:spcPct val="115000"/>
                        </a:lnSpc>
                        <a:spcAft>
                          <a:spcPts val="0"/>
                        </a:spcAft>
                      </a:pPr>
                      <a:r>
                        <a:rPr lang="tr-TR" sz="1100" dirty="0">
                          <a:latin typeface="Times New Roman" pitchFamily="18" charset="0"/>
                          <a:ea typeface="Calibri"/>
                          <a:cs typeface="Times New Roman" pitchFamily="18" charset="0"/>
                        </a:rPr>
                        <a:t>Kitap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193">
                <a:tc>
                  <a:txBody>
                    <a:bodyPr/>
                    <a:lstStyle/>
                    <a:p>
                      <a:pPr algn="l">
                        <a:lnSpc>
                          <a:spcPct val="115000"/>
                        </a:lnSpc>
                        <a:spcAft>
                          <a:spcPts val="0"/>
                        </a:spcAft>
                      </a:pPr>
                      <a:r>
                        <a:rPr lang="tr-TR" sz="1100" dirty="0">
                          <a:latin typeface="Times New Roman" pitchFamily="18" charset="0"/>
                          <a:ea typeface="Calibri"/>
                          <a:cs typeface="Times New Roman" pitchFamily="18" charset="0"/>
                        </a:rPr>
                        <a:t>Diğer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2">
                <a:tc>
                  <a:txBody>
                    <a:bodyPr/>
                    <a:lstStyle/>
                    <a:p>
                      <a:pPr algn="l">
                        <a:lnSpc>
                          <a:spcPct val="115000"/>
                        </a:lnSpc>
                        <a:spcAft>
                          <a:spcPts val="0"/>
                        </a:spcAft>
                      </a:pPr>
                      <a:r>
                        <a:rPr lang="tr-TR" sz="1100" b="1" dirty="0">
                          <a:latin typeface="Times New Roman" pitchFamily="18" charset="0"/>
                          <a:ea typeface="Calibri"/>
                          <a:cs typeface="Times New Roman" pitchFamily="18" charset="0"/>
                        </a:rPr>
                        <a:t>Toplam </a:t>
                      </a:r>
                      <a:endParaRPr lang="tr-TR" sz="11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1" name="10 Tablo"/>
          <p:cNvGraphicFramePr>
            <a:graphicFrameLocks noGrp="1"/>
          </p:cNvGraphicFramePr>
          <p:nvPr/>
        </p:nvGraphicFramePr>
        <p:xfrm>
          <a:off x="808794" y="1500174"/>
          <a:ext cx="10287072" cy="3357591"/>
        </p:xfrm>
        <a:graphic>
          <a:graphicData uri="http://schemas.openxmlformats.org/drawingml/2006/table">
            <a:tbl>
              <a:tblPr/>
              <a:tblGrid>
                <a:gridCol w="2172588"/>
                <a:gridCol w="2028621"/>
                <a:gridCol w="2028621"/>
                <a:gridCol w="2028621"/>
                <a:gridCol w="2028621"/>
              </a:tblGrid>
              <a:tr h="531745">
                <a:tc>
                  <a:txBody>
                    <a:bodyPr/>
                    <a:lstStyle/>
                    <a:p>
                      <a:pPr algn="ctr" rtl="0" fontAlgn="ctr"/>
                      <a:r>
                        <a:rPr lang="tr-TR" sz="1100" b="1" i="0" u="none" strike="noStrike" dirty="0">
                          <a:solidFill>
                            <a:srgbClr val="000000"/>
                          </a:solidFill>
                          <a:latin typeface="Times New Roman"/>
                        </a:rPr>
                        <a:t>Program Adı</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Kademe</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Periyodik Muayene/izlem, Tarama, Aşı yapılan Öğrenci Sayısı (a)</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Periyodik Muayene/izlem, Tarama, Aşı Yapılması Gereken Öğrenci sayısı (b)</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Periyodik izlem/ Tarama, Aşı Uygulanma Yüzdesi (%) (a/b×100)</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rowSpan="5">
                  <a:txBody>
                    <a:bodyPr/>
                    <a:lstStyle/>
                    <a:p>
                      <a:pPr algn="l" rtl="0" fontAlgn="ctr"/>
                      <a:r>
                        <a:rPr lang="tr-TR" sz="1100" b="0" i="0" u="none" strike="noStrike" dirty="0">
                          <a:solidFill>
                            <a:srgbClr val="000000"/>
                          </a:solidFill>
                          <a:latin typeface="Times New Roman"/>
                        </a:rPr>
                        <a:t>Periyodik Muayene/İzlem</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100" b="0" i="0" u="none" strike="noStrike">
                          <a:solidFill>
                            <a:srgbClr val="000000"/>
                          </a:solidFill>
                          <a:latin typeface="Times New Roman"/>
                        </a:rPr>
                        <a:t>Okulöncesi Öğretim</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dirty="0">
                          <a:solidFill>
                            <a:srgbClr val="000000"/>
                          </a:solidFill>
                          <a:latin typeface="Times New Roman"/>
                        </a:rPr>
                        <a:t>İlkokul</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dirty="0">
                          <a:solidFill>
                            <a:srgbClr val="000000"/>
                          </a:solidFill>
                          <a:latin typeface="Times New Roman"/>
                        </a:rPr>
                        <a:t>Ortaokul</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dirty="0">
                          <a:solidFill>
                            <a:srgbClr val="000000"/>
                          </a:solidFill>
                          <a:latin typeface="Times New Roman"/>
                        </a:rPr>
                        <a:t>Lise*</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1" i="0" u="none" strike="noStrike" dirty="0">
                          <a:solidFill>
                            <a:srgbClr val="000000"/>
                          </a:solidFill>
                          <a:latin typeface="Times New Roman"/>
                        </a:rPr>
                        <a:t>Toplam</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029">
                <a:tc>
                  <a:txBody>
                    <a:bodyPr/>
                    <a:lstStyle/>
                    <a:p>
                      <a:pPr algn="l" rtl="0" fontAlgn="ctr"/>
                      <a:r>
                        <a:rPr lang="tr-TR" sz="1100" b="0" i="0" u="none" strike="noStrike">
                          <a:solidFill>
                            <a:srgbClr val="000000"/>
                          </a:solidFill>
                          <a:latin typeface="Times New Roman"/>
                        </a:rPr>
                        <a:t>Okul Çağı Çocuklarında İşitme Tarama Programı</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İlkokul 1.Sınıf</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rowSpan="3">
                  <a:txBody>
                    <a:bodyPr/>
                    <a:lstStyle/>
                    <a:p>
                      <a:pPr algn="l" rtl="0" fontAlgn="ctr"/>
                      <a:r>
                        <a:rPr lang="tr-TR" sz="1100" b="0" i="0" u="none" strike="noStrike">
                          <a:solidFill>
                            <a:srgbClr val="000000"/>
                          </a:solidFill>
                          <a:latin typeface="Times New Roman"/>
                        </a:rPr>
                        <a:t>Ağız-Diş Sağlığı Taramaları</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100" b="0" i="0" u="none" strike="noStrike">
                          <a:solidFill>
                            <a:srgbClr val="000000"/>
                          </a:solidFill>
                          <a:latin typeface="Times New Roman"/>
                        </a:rPr>
                        <a:t>Okulöncesi Öğretim</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a:solidFill>
                            <a:srgbClr val="000000"/>
                          </a:solidFill>
                          <a:latin typeface="Times New Roman"/>
                        </a:rPr>
                        <a:t>İlkokul</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1" i="0" u="none" strike="noStrike">
                          <a:solidFill>
                            <a:srgbClr val="000000"/>
                          </a:solidFill>
                          <a:latin typeface="Times New Roman"/>
                        </a:rPr>
                        <a:t>Toplam</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rowSpan="5">
                  <a:txBody>
                    <a:bodyPr/>
                    <a:lstStyle/>
                    <a:p>
                      <a:pPr algn="l" rtl="0" fontAlgn="ctr"/>
                      <a:r>
                        <a:rPr lang="tr-TR" sz="1100" b="0" i="0" u="none" strike="noStrike">
                          <a:solidFill>
                            <a:srgbClr val="000000"/>
                          </a:solidFill>
                          <a:latin typeface="Times New Roman"/>
                        </a:rPr>
                        <a:t>Okul Aşı Uygulamaları</a:t>
                      </a:r>
                    </a:p>
                  </a:txBody>
                  <a:tcPr marL="74445"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tr-TR" sz="1100" b="0" i="0" u="none" strike="noStrike">
                          <a:solidFill>
                            <a:srgbClr val="000000"/>
                          </a:solidFill>
                          <a:latin typeface="Times New Roman"/>
                        </a:rPr>
                        <a:t>DaBT-İPA ( İlkokul 1. Sınıf)</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a:solidFill>
                            <a:srgbClr val="000000"/>
                          </a:solidFill>
                          <a:latin typeface="Times New Roman"/>
                        </a:rPr>
                        <a:t>KKK ( İlkokul 1. Sınıf)</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a:solidFill>
                            <a:srgbClr val="000000"/>
                          </a:solidFill>
                          <a:latin typeface="Times New Roman"/>
                        </a:rPr>
                        <a:t>Td (8.sınıf)</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0" i="0" u="none" strike="noStrike">
                          <a:solidFill>
                            <a:srgbClr val="000000"/>
                          </a:solidFill>
                          <a:latin typeface="Times New Roman"/>
                        </a:rPr>
                        <a:t>Diğer (Aşı adı/ uygulanan sınıf)</a:t>
                      </a: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909">
                <a:tc vMerge="1">
                  <a:txBody>
                    <a:bodyPr/>
                    <a:lstStyle/>
                    <a:p>
                      <a:endParaRPr lang="tr-TR"/>
                    </a:p>
                  </a:txBody>
                  <a:tcPr/>
                </a:tc>
                <a:tc>
                  <a:txBody>
                    <a:bodyPr/>
                    <a:lstStyle/>
                    <a:p>
                      <a:pPr algn="l" rtl="0" fontAlgn="t"/>
                      <a:r>
                        <a:rPr lang="tr-TR" sz="1100" b="1" i="0" u="none" strike="noStrike">
                          <a:solidFill>
                            <a:srgbClr val="000000"/>
                          </a:solidFill>
                          <a:latin typeface="Times New Roman"/>
                        </a:rPr>
                        <a:t>Toplam</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74445"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100" b="0" i="0" u="none" strike="noStrike" dirty="0">
                          <a:solidFill>
                            <a:srgbClr val="000000"/>
                          </a:solidFill>
                          <a:latin typeface="Times New Roman"/>
                        </a:rPr>
                        <a:t> </a:t>
                      </a:r>
                    </a:p>
                  </a:txBody>
                  <a:tcPr marL="6204" marR="6204" marT="6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4626"/>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Times New Roman" pitchFamily="18" charset="0"/>
              <a:ea typeface="+mj-ea"/>
              <a:cs typeface="Times New Roman" pitchFamily="18" charset="0"/>
            </a:endParaRPr>
          </a:p>
          <a:p>
            <a:pPr algn="ctr">
              <a:defRPr/>
            </a:pPr>
            <a:r>
              <a:rPr lang="tr-TR" sz="3200" b="1" dirty="0" smtClean="0">
                <a:ln w="11430"/>
                <a:solidFill>
                  <a:schemeClr val="bg1"/>
                </a:solidFill>
                <a:latin typeface="Times New Roman" pitchFamily="18" charset="0"/>
                <a:ea typeface="+mj-ea"/>
                <a:cs typeface="Times New Roman" pitchFamily="18" charset="0"/>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Times New Roman" pitchFamily="18" charset="0"/>
              <a:ea typeface="+mj-ea"/>
              <a:cs typeface="Times New Roman" pitchFamily="18" charset="0"/>
            </a:endParaRPr>
          </a:p>
        </p:txBody>
      </p:sp>
      <p:sp>
        <p:nvSpPr>
          <p:cNvPr id="3" name="2 Dikdörtgen"/>
          <p:cNvSpPr/>
          <p:nvPr/>
        </p:nvSpPr>
        <p:spPr>
          <a:xfrm>
            <a:off x="1094546" y="1357298"/>
            <a:ext cx="981359" cy="307777"/>
          </a:xfrm>
          <a:prstGeom prst="rect">
            <a:avLst/>
          </a:prstGeom>
        </p:spPr>
        <p:txBody>
          <a:bodyPr wrap="none">
            <a:spAutoFit/>
          </a:bodyPr>
          <a:lstStyle/>
          <a:p>
            <a:r>
              <a:rPr lang="tr-TR" sz="1400" b="1" dirty="0" smtClean="0">
                <a:latin typeface="+mn-lt"/>
              </a:rPr>
              <a:t>Eğitimler</a:t>
            </a:r>
            <a:endParaRPr lang="tr-TR" sz="1400" dirty="0">
              <a:latin typeface="+mn-lt"/>
            </a:endParaRPr>
          </a:p>
        </p:txBody>
      </p:sp>
      <p:sp>
        <p:nvSpPr>
          <p:cNvPr id="5" name="Rectangle 1"/>
          <p:cNvSpPr>
            <a:spLocks noChangeArrowheads="1"/>
          </p:cNvSpPr>
          <p:nvPr/>
        </p:nvSpPr>
        <p:spPr bwMode="auto">
          <a:xfrm>
            <a:off x="1126654" y="893332"/>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5 Tablo"/>
          <p:cNvGraphicFramePr>
            <a:graphicFrameLocks noGrp="1"/>
          </p:cNvGraphicFramePr>
          <p:nvPr/>
        </p:nvGraphicFramePr>
        <p:xfrm>
          <a:off x="1094546" y="1785926"/>
          <a:ext cx="10326400" cy="4681263"/>
        </p:xfrm>
        <a:graphic>
          <a:graphicData uri="http://schemas.openxmlformats.org/drawingml/2006/table">
            <a:tbl>
              <a:tblPr/>
              <a:tblGrid>
                <a:gridCol w="2952180"/>
                <a:gridCol w="1678351"/>
                <a:gridCol w="1424141"/>
                <a:gridCol w="1423446"/>
                <a:gridCol w="1424141"/>
                <a:gridCol w="1424141"/>
              </a:tblGrid>
              <a:tr h="1656423">
                <a:tc>
                  <a:txBody>
                    <a:bodyPr/>
                    <a:lstStyle/>
                    <a:p>
                      <a:pPr>
                        <a:lnSpc>
                          <a:spcPct val="115000"/>
                        </a:lnSpc>
                        <a:spcAft>
                          <a:spcPts val="0"/>
                        </a:spcAft>
                      </a:pPr>
                      <a:r>
                        <a:rPr lang="tr-TR" sz="1200" b="1" dirty="0">
                          <a:latin typeface="+mn-lt"/>
                          <a:ea typeface="Calibri"/>
                          <a:cs typeface="Times New Roman"/>
                        </a:rPr>
                        <a:t>       Eğitimin Adı-Konusu</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 Kademesi</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Öğrenci Sayısı</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Okul Çalışanı Sayısı</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Eğitimlere Katılan Veli Sayısı</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latin typeface="+mn-lt"/>
                          <a:ea typeface="Calibri"/>
                          <a:cs typeface="Times New Roman"/>
                        </a:rPr>
                        <a:t>Toplam Katılımcı Sayısı</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70">
                <a:tc gridSpan="2">
                  <a:txBody>
                    <a:bodyPr/>
                    <a:lstStyle/>
                    <a:p>
                      <a:pPr algn="ctr">
                        <a:lnSpc>
                          <a:spcPct val="115000"/>
                        </a:lnSpc>
                        <a:spcAft>
                          <a:spcPts val="0"/>
                        </a:spcAft>
                      </a:pPr>
                      <a:r>
                        <a:rPr lang="tr-TR" sz="1200" b="1" dirty="0">
                          <a:latin typeface="+mn-lt"/>
                          <a:ea typeface="Calibri"/>
                          <a:cs typeface="Times New Roman"/>
                        </a:rPr>
                        <a:t>Toplam</a:t>
                      </a: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58874" marR="588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44626"/>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Sonuçlar</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sp>
        <p:nvSpPr>
          <p:cNvPr id="3" name="Rectangle 1"/>
          <p:cNvSpPr>
            <a:spLocks noChangeArrowheads="1"/>
          </p:cNvSpPr>
          <p:nvPr/>
        </p:nvSpPr>
        <p:spPr bwMode="auto">
          <a:xfrm>
            <a:off x="808794" y="1000108"/>
            <a:ext cx="230425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 - 4. </a:t>
            </a:r>
            <a:endParaRPr kumimoji="0" lang="tr-T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4 Dikdörtgen"/>
          <p:cNvSpPr/>
          <p:nvPr/>
        </p:nvSpPr>
        <p:spPr>
          <a:xfrm>
            <a:off x="2308992" y="1000108"/>
            <a:ext cx="7992888" cy="338554"/>
          </a:xfrm>
          <a:prstGeom prst="rect">
            <a:avLst/>
          </a:prstGeom>
        </p:spPr>
        <p:txBody>
          <a:bodyPr wrap="square">
            <a:spAutoFit/>
          </a:bodyPr>
          <a:lstStyle/>
          <a:p>
            <a:pPr algn="ctr"/>
            <a:r>
              <a:rPr lang="tr-TR" sz="1600" b="1" dirty="0" smtClean="0">
                <a:latin typeface="Times New Roman" pitchFamily="18" charset="0"/>
                <a:cs typeface="Times New Roman" pitchFamily="18" charset="0"/>
              </a:rPr>
              <a:t>Program Bileşenleri Değerlendirme Sonuçları</a:t>
            </a:r>
            <a:endParaRPr lang="tr-TR" sz="1600" dirty="0">
              <a:latin typeface="Times New Roman" pitchFamily="18" charset="0"/>
              <a:cs typeface="Times New Roman" pitchFamily="18" charset="0"/>
            </a:endParaRPr>
          </a:p>
        </p:txBody>
      </p:sp>
      <p:sp>
        <p:nvSpPr>
          <p:cNvPr id="6" name="Rectangle 2"/>
          <p:cNvSpPr>
            <a:spLocks noChangeArrowheads="1"/>
          </p:cNvSpPr>
          <p:nvPr/>
        </p:nvSpPr>
        <p:spPr bwMode="auto">
          <a:xfrm>
            <a:off x="808794" y="1428736"/>
            <a:ext cx="10926229"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 Sağlık Hizmetleri</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2"/>
          <p:cNvSpPr>
            <a:spLocks noChangeArrowheads="1"/>
          </p:cNvSpPr>
          <p:nvPr/>
        </p:nvSpPr>
        <p:spPr bwMode="auto">
          <a:xfrm>
            <a:off x="808794" y="3071810"/>
            <a:ext cx="10997667"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tr-T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3b. </a:t>
            </a:r>
            <a:r>
              <a:rPr lang="tr-TR" sz="1200" b="1" dirty="0" smtClean="0">
                <a:latin typeface="Times New Roman" pitchFamily="18" charset="0"/>
                <a:cs typeface="Times New Roman" pitchFamily="18" charset="0"/>
              </a:rPr>
              <a:t>Sağlıklı ve Güvenli Okul Çevresi</a:t>
            </a:r>
            <a:endParaRPr kumimoji="0" lang="tr-TR"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2"/>
          <p:cNvSpPr>
            <a:spLocks noChangeArrowheads="1"/>
          </p:cNvSpPr>
          <p:nvPr/>
        </p:nvSpPr>
        <p:spPr bwMode="auto">
          <a:xfrm>
            <a:off x="808794" y="4857760"/>
            <a:ext cx="104411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1200" b="1" dirty="0" smtClean="0">
                <a:latin typeface="Times New Roman" pitchFamily="18" charset="0"/>
                <a:cs typeface="Times New Roman" pitchFamily="18" charset="0"/>
              </a:rPr>
              <a:t>3c. Sağlıklı Beslenme</a:t>
            </a:r>
            <a:endParaRPr lang="tr-TR" sz="1200" b="1" dirty="0">
              <a:latin typeface="Times New Roman" pitchFamily="18" charset="0"/>
              <a:cs typeface="Times New Roman" pitchFamily="18" charset="0"/>
            </a:endParaRPr>
          </a:p>
        </p:txBody>
      </p:sp>
      <p:sp>
        <p:nvSpPr>
          <p:cNvPr id="10241" name="Rectangle 1"/>
          <p:cNvSpPr>
            <a:spLocks noChangeArrowheads="1"/>
          </p:cNvSpPr>
          <p:nvPr/>
        </p:nvSpPr>
        <p:spPr bwMode="auto">
          <a:xfrm>
            <a:off x="808795" y="6500835"/>
            <a:ext cx="8424935"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*Lise: Özel Eğitim İş Uygulama Merkezleri, Özel Eğitim Mesleki Eğitim Merkezleri, Mesleki Eğitim Merkezleri dahil tüm liseler</a:t>
            </a:r>
            <a:endParaRPr kumimoji="0" lang="tr-T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14" name="13 Tablo"/>
          <p:cNvGraphicFramePr>
            <a:graphicFrameLocks noGrp="1"/>
          </p:cNvGraphicFramePr>
          <p:nvPr/>
        </p:nvGraphicFramePr>
        <p:xfrm>
          <a:off x="808794" y="1714488"/>
          <a:ext cx="10501385" cy="1272537"/>
        </p:xfrm>
        <a:graphic>
          <a:graphicData uri="http://schemas.openxmlformats.org/drawingml/2006/table">
            <a:tbl>
              <a:tblPr/>
              <a:tblGrid>
                <a:gridCol w="1354301"/>
                <a:gridCol w="2286771"/>
                <a:gridCol w="2286771"/>
                <a:gridCol w="2286771"/>
                <a:gridCol w="2286771"/>
              </a:tblGrid>
              <a:tr h="405382">
                <a:tc>
                  <a:txBody>
                    <a:bodyPr/>
                    <a:lstStyle/>
                    <a:p>
                      <a:pPr algn="ctr" rtl="0" fontAlgn="ctr"/>
                      <a:r>
                        <a:rPr lang="tr-TR" sz="1100" b="1" i="0" u="none" strike="noStrike" dirty="0">
                          <a:solidFill>
                            <a:srgbClr val="000000"/>
                          </a:solidFill>
                          <a:latin typeface="Times New Roman"/>
                        </a:rPr>
                        <a:t>Bileşen Adı</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dirty="0">
                          <a:solidFill>
                            <a:srgbClr val="000000"/>
                          </a:solidFill>
                          <a:latin typeface="Times New Roman"/>
                        </a:rPr>
                        <a:t>Kademe</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dirty="0">
                          <a:solidFill>
                            <a:srgbClr val="000000"/>
                          </a:solidFill>
                          <a:latin typeface="Times New Roman"/>
                        </a:rPr>
                        <a:t>Sağlık Hizmetleri bileşenini tam yapan okul sayısı (a)</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Değerlendirilen Toplam Okul Sayısı (b)</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Sağlık Hizmetleri bileşenini tam yapan okul yüzdesi (a/b×100)</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rowSpan="5">
                  <a:txBody>
                    <a:bodyPr/>
                    <a:lstStyle/>
                    <a:p>
                      <a:pPr algn="ctr" rtl="0" fontAlgn="ctr"/>
                      <a:r>
                        <a:rPr lang="tr-TR" sz="1100" b="1" i="0" u="none" strike="noStrike">
                          <a:solidFill>
                            <a:srgbClr val="000000"/>
                          </a:solidFill>
                          <a:latin typeface="Times New Roman"/>
                        </a:rPr>
                        <a:t>Sağlık Hizmetleri </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 Öncesi Öğretim</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İlkokul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dirty="0">
                          <a:solidFill>
                            <a:srgbClr val="000000"/>
                          </a:solidFill>
                          <a:latin typeface="Times New Roman"/>
                        </a:rPr>
                        <a:t>Ortaokul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Lise*</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1" i="0" u="none" strike="noStrike">
                          <a:solidFill>
                            <a:srgbClr val="000000"/>
                          </a:solidFill>
                          <a:latin typeface="Times New Roman"/>
                        </a:rPr>
                        <a:t>Toplam</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Tablo"/>
          <p:cNvGraphicFramePr>
            <a:graphicFrameLocks noGrp="1"/>
          </p:cNvGraphicFramePr>
          <p:nvPr/>
        </p:nvGraphicFramePr>
        <p:xfrm>
          <a:off x="808794" y="3357562"/>
          <a:ext cx="10501385" cy="1375866"/>
        </p:xfrm>
        <a:graphic>
          <a:graphicData uri="http://schemas.openxmlformats.org/drawingml/2006/table">
            <a:tbl>
              <a:tblPr/>
              <a:tblGrid>
                <a:gridCol w="1354301"/>
                <a:gridCol w="2286771"/>
                <a:gridCol w="2286771"/>
                <a:gridCol w="2286771"/>
                <a:gridCol w="2286771"/>
              </a:tblGrid>
              <a:tr h="405382">
                <a:tc>
                  <a:txBody>
                    <a:bodyPr/>
                    <a:lstStyle/>
                    <a:p>
                      <a:pPr algn="ctr" rtl="0" fontAlgn="ctr"/>
                      <a:r>
                        <a:rPr lang="tr-TR" sz="1100" b="1" i="0" u="none" strike="noStrike" dirty="0">
                          <a:solidFill>
                            <a:srgbClr val="000000"/>
                          </a:solidFill>
                          <a:latin typeface="Times New Roman"/>
                        </a:rPr>
                        <a:t>Bileşen Adı</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dirty="0">
                          <a:solidFill>
                            <a:srgbClr val="000000"/>
                          </a:solidFill>
                          <a:latin typeface="Times New Roman"/>
                        </a:rPr>
                        <a:t>Kademe</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Sağlıklı ve Güvenli Okul Çevresi bileşenini tam yapan okul sayısı (a)</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Değerlendirilen Toplam Okul Sayısı (b)</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Sağlıklı ve Güvenli Okul Çevresi bileşenini tam yapan okul yüzdesi (a/b×100)</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rowSpan="5">
                  <a:txBody>
                    <a:bodyPr/>
                    <a:lstStyle/>
                    <a:p>
                      <a:pPr algn="ctr" rtl="0" fontAlgn="ctr"/>
                      <a:r>
                        <a:rPr lang="tr-TR" sz="1100" b="1" i="0" u="none" strike="noStrike" dirty="0">
                          <a:solidFill>
                            <a:srgbClr val="000000"/>
                          </a:solidFill>
                          <a:latin typeface="Times New Roman"/>
                        </a:rPr>
                        <a:t>Sağlıklı ve Güvenli Okul Çevresi </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dirty="0">
                          <a:solidFill>
                            <a:srgbClr val="000000"/>
                          </a:solidFill>
                          <a:latin typeface="Times New Roman"/>
                        </a:rPr>
                        <a:t>Okul Öncesi Öğretim</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İlkokul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Ortaokul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Lise*</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1" i="0" u="none" strike="noStrike">
                          <a:solidFill>
                            <a:srgbClr val="000000"/>
                          </a:solidFill>
                          <a:latin typeface="Times New Roman"/>
                        </a:rPr>
                        <a:t>Toplam</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15 Tablo"/>
          <p:cNvGraphicFramePr>
            <a:graphicFrameLocks noGrp="1"/>
          </p:cNvGraphicFramePr>
          <p:nvPr/>
        </p:nvGraphicFramePr>
        <p:xfrm>
          <a:off x="808794" y="5143512"/>
          <a:ext cx="10501385" cy="1272537"/>
        </p:xfrm>
        <a:graphic>
          <a:graphicData uri="http://schemas.openxmlformats.org/drawingml/2006/table">
            <a:tbl>
              <a:tblPr/>
              <a:tblGrid>
                <a:gridCol w="1354301"/>
                <a:gridCol w="2286771"/>
                <a:gridCol w="2286771"/>
                <a:gridCol w="2286771"/>
                <a:gridCol w="2286771"/>
              </a:tblGrid>
              <a:tr h="405382">
                <a:tc>
                  <a:txBody>
                    <a:bodyPr/>
                    <a:lstStyle/>
                    <a:p>
                      <a:pPr algn="ctr" rtl="0" fontAlgn="ctr"/>
                      <a:r>
                        <a:rPr lang="tr-TR" sz="1100" b="1" i="0" u="none" strike="noStrike" dirty="0">
                          <a:solidFill>
                            <a:srgbClr val="000000"/>
                          </a:solidFill>
                          <a:latin typeface="Times New Roman"/>
                        </a:rPr>
                        <a:t>Bileşen Adı</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dirty="0">
                          <a:solidFill>
                            <a:srgbClr val="000000"/>
                          </a:solidFill>
                          <a:latin typeface="Times New Roman"/>
                        </a:rPr>
                        <a:t>Kademe</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dirty="0">
                          <a:solidFill>
                            <a:srgbClr val="000000"/>
                          </a:solidFill>
                          <a:latin typeface="Times New Roman"/>
                        </a:rPr>
                        <a:t>Sağlıklı Beslenme bileşenini tam yapan Okul Sayısı (a)</a:t>
                      </a:r>
                      <a:r>
                        <a:rPr lang="tr-TR" sz="1100" b="0" i="0" u="none" strike="noStrike" dirty="0">
                          <a:solidFill>
                            <a:srgbClr val="000000"/>
                          </a:solidFill>
                          <a:latin typeface="Times New Roman"/>
                        </a:rPr>
                        <a:t> </a:t>
                      </a:r>
                      <a:endParaRPr lang="tr-TR" sz="1100" b="1" i="0" u="none" strike="noStrike" dirty="0">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Değerlendirilen Toplam Okul Sayısı (b)</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Sağlıklı Beslenme Bileşenini tam yapan okul yüzdesi (a/b×100)</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rowSpan="5">
                  <a:txBody>
                    <a:bodyPr/>
                    <a:lstStyle/>
                    <a:p>
                      <a:pPr algn="ctr" rtl="0" fontAlgn="ctr"/>
                      <a:r>
                        <a:rPr lang="tr-TR" sz="1100" b="1" i="0" u="none" strike="noStrike">
                          <a:solidFill>
                            <a:srgbClr val="000000"/>
                          </a:solidFill>
                          <a:latin typeface="Times New Roman"/>
                        </a:rPr>
                        <a:t>Sağlıklı Beslenme</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100" b="0" i="0" u="none" strike="noStrike">
                          <a:solidFill>
                            <a:srgbClr val="000000"/>
                          </a:solidFill>
                          <a:latin typeface="Times New Roman"/>
                        </a:rPr>
                        <a:t>Okul Öncesi Öğretim</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dirty="0">
                          <a:solidFill>
                            <a:srgbClr val="000000"/>
                          </a:solidFill>
                          <a:latin typeface="Times New Roman"/>
                        </a:rPr>
                        <a:t>İlkokul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Ortaokul</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0" i="0" u="none" strike="noStrike">
                          <a:solidFill>
                            <a:srgbClr val="000000"/>
                          </a:solidFill>
                          <a:latin typeface="Times New Roman"/>
                        </a:rPr>
                        <a:t>Lise*</a:t>
                      </a: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79">
                <a:tc vMerge="1">
                  <a:txBody>
                    <a:bodyPr/>
                    <a:lstStyle/>
                    <a:p>
                      <a:endParaRPr lang="tr-TR"/>
                    </a:p>
                  </a:txBody>
                  <a:tcPr/>
                </a:tc>
                <a:tc>
                  <a:txBody>
                    <a:bodyPr/>
                    <a:lstStyle/>
                    <a:p>
                      <a:pPr algn="l" rtl="0" fontAlgn="ctr"/>
                      <a:r>
                        <a:rPr lang="tr-TR" sz="1100" b="1" i="0" u="none" strike="noStrike">
                          <a:solidFill>
                            <a:srgbClr val="000000"/>
                          </a:solidFill>
                          <a:latin typeface="Times New Roman"/>
                        </a:rPr>
                        <a:t>Toplam</a:t>
                      </a:r>
                      <a:r>
                        <a:rPr lang="tr-TR" sz="1100" b="0" i="0" u="none" strike="noStrike">
                          <a:solidFill>
                            <a:srgbClr val="000000"/>
                          </a:solidFill>
                          <a:latin typeface="Times New Roman"/>
                        </a:rPr>
                        <a:t> </a:t>
                      </a:r>
                      <a:endParaRPr lang="tr-TR" sz="1100" b="1" i="0" u="none" strike="noStrike">
                        <a:solidFill>
                          <a:srgbClr val="000000"/>
                        </a:solidFill>
                        <a:latin typeface="Times New Roman"/>
                      </a:endParaRPr>
                    </a:p>
                  </a:txBody>
                  <a:tcPr marL="69494"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solidFill>
                            <a:srgbClr val="000000"/>
                          </a:solidFill>
                          <a:latin typeface="Times New Roman"/>
                        </a:rPr>
                        <a:t> </a:t>
                      </a:r>
                    </a:p>
                  </a:txBody>
                  <a:tcPr marL="5791" marR="5791" marT="5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2780930"/>
            <a:ext cx="12190413" cy="1200329"/>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000" b="1" dirty="0" smtClean="0">
                <a:ln w="11430"/>
                <a:solidFill>
                  <a:srgbClr val="C00000"/>
                </a:solidFill>
                <a:latin typeface="Times New Roman" pitchFamily="18" charset="0"/>
                <a:cs typeface="Times New Roman" pitchFamily="18" charset="0"/>
              </a:rPr>
              <a:t>Okul Sağlığı Kapsamında </a:t>
            </a:r>
          </a:p>
          <a:p>
            <a:pPr algn="ctr">
              <a:defRPr/>
            </a:pPr>
            <a:r>
              <a:rPr lang="tr-TR" sz="4000" b="1" dirty="0" smtClean="0">
                <a:ln w="11430"/>
                <a:solidFill>
                  <a:srgbClr val="C00000"/>
                </a:solidFill>
                <a:latin typeface="Times New Roman" pitchFamily="18" charset="0"/>
                <a:cs typeface="Times New Roman" pitchFamily="18" charset="0"/>
              </a:rPr>
              <a:t>Yürütülen Program / Projeler </a:t>
            </a:r>
            <a:endParaRPr kumimoji="0" lang="tr-TR" sz="4000" b="1" i="0" u="none" strike="noStrike" kern="1200" cap="none" spc="0" normalizeH="0" baseline="0" noProof="0" dirty="0">
              <a:ln w="11430"/>
              <a:solidFill>
                <a:srgbClr val="C00000"/>
              </a:solidFill>
              <a:effectLst/>
              <a:uLnTx/>
              <a:uFillTx/>
              <a:latin typeface="Times New Roman" pitchFamily="18" charset="0"/>
              <a:cs typeface="Times New Roman" pitchFamily="18" charset="0"/>
            </a:endParaRPr>
          </a:p>
        </p:txBody>
      </p:sp>
      <p:pic>
        <p:nvPicPr>
          <p:cNvPr id="7170" name="Picture 2" descr="http://www.eskisehir.hsm.saglik.gov.tr/haberresimleri/800/CI4O45IB.JPG"/>
          <p:cNvPicPr>
            <a:picLocks noChangeAspect="1" noChangeArrowheads="1"/>
          </p:cNvPicPr>
          <p:nvPr/>
        </p:nvPicPr>
        <p:blipFill>
          <a:blip r:embed="rId3" cstate="print"/>
          <a:srcRect/>
          <a:stretch>
            <a:fillRect/>
          </a:stretch>
        </p:blipFill>
        <p:spPr bwMode="auto">
          <a:xfrm>
            <a:off x="766613" y="185670"/>
            <a:ext cx="3240360" cy="2379234"/>
          </a:xfrm>
          <a:prstGeom prst="rect">
            <a:avLst/>
          </a:prstGeom>
          <a:ln>
            <a:noFill/>
          </a:ln>
          <a:effectLst>
            <a:outerShdw blurRad="190500" algn="tl" rotWithShape="0">
              <a:srgbClr val="000000">
                <a:alpha val="70000"/>
              </a:srgbClr>
            </a:outerShdw>
          </a:effectLst>
        </p:spPr>
      </p:pic>
      <p:pic>
        <p:nvPicPr>
          <p:cNvPr id="7174" name="Picture 6" descr="okulda sağlığın korunması ve geliştirilmesi ile ilgili görsel sonucu">
            <a:hlinkClick r:id="rId4"/>
          </p:cNvPr>
          <p:cNvPicPr>
            <a:picLocks noChangeAspect="1" noChangeArrowheads="1"/>
          </p:cNvPicPr>
          <p:nvPr/>
        </p:nvPicPr>
        <p:blipFill>
          <a:blip r:embed="rId5" cstate="print"/>
          <a:srcRect/>
          <a:stretch>
            <a:fillRect/>
          </a:stretch>
        </p:blipFill>
        <p:spPr bwMode="auto">
          <a:xfrm>
            <a:off x="766613" y="4221088"/>
            <a:ext cx="3240360" cy="2392293"/>
          </a:xfrm>
          <a:prstGeom prst="rect">
            <a:avLst/>
          </a:prstGeom>
          <a:ln>
            <a:noFill/>
          </a:ln>
          <a:effectLst>
            <a:outerShdw blurRad="190500" algn="tl" rotWithShape="0">
              <a:srgbClr val="000000">
                <a:alpha val="70000"/>
              </a:srgbClr>
            </a:outerShdw>
          </a:effectLst>
        </p:spPr>
      </p:pic>
      <p:pic>
        <p:nvPicPr>
          <p:cNvPr id="7176" name="Picture 8" descr="İlgili resim">
            <a:hlinkClick r:id="rId6"/>
          </p:cNvPr>
          <p:cNvPicPr>
            <a:picLocks noChangeAspect="1" noChangeArrowheads="1"/>
          </p:cNvPicPr>
          <p:nvPr/>
        </p:nvPicPr>
        <p:blipFill>
          <a:blip r:embed="rId7" cstate="print"/>
          <a:srcRect/>
          <a:stretch>
            <a:fillRect/>
          </a:stretch>
        </p:blipFill>
        <p:spPr bwMode="auto">
          <a:xfrm>
            <a:off x="8183441" y="4221088"/>
            <a:ext cx="3528392" cy="2304256"/>
          </a:xfrm>
          <a:prstGeom prst="rect">
            <a:avLst/>
          </a:prstGeom>
          <a:ln>
            <a:noFill/>
          </a:ln>
          <a:effectLst>
            <a:outerShdw blurRad="190500" algn="tl" rotWithShape="0">
              <a:srgbClr val="000000">
                <a:alpha val="70000"/>
              </a:srgbClr>
            </a:outerShdw>
          </a:effectLst>
        </p:spPr>
      </p:pic>
      <p:pic>
        <p:nvPicPr>
          <p:cNvPr id="8" name="Picture 2" descr="http://www.guroymak1noluasm.com/asm/wp-content/uploads/2014/01/agiz-ve-dis-sagligi.jpg">
            <a:hlinkClick r:id="rId8"/>
          </p:cNvPr>
          <p:cNvPicPr>
            <a:picLocks noChangeAspect="1" noChangeArrowheads="1"/>
          </p:cNvPicPr>
          <p:nvPr/>
        </p:nvPicPr>
        <p:blipFill>
          <a:blip r:embed="rId9" cstate="print">
            <a:lum bright="6000" contrast="6000"/>
          </a:blip>
          <a:srcRect/>
          <a:stretch>
            <a:fillRect/>
          </a:stretch>
        </p:blipFill>
        <p:spPr bwMode="auto">
          <a:xfrm>
            <a:off x="8183440" y="188641"/>
            <a:ext cx="3456384" cy="2376264"/>
          </a:xfrm>
          <a:prstGeom prst="rect">
            <a:avLst/>
          </a:prstGeom>
          <a:ln>
            <a:noFill/>
          </a:ln>
          <a:effectLst>
            <a:outerShdw blurRad="190500" algn="tl" rotWithShape="0">
              <a:srgbClr val="000000">
                <a:alpha val="70000"/>
              </a:srgbClr>
            </a:outerShdw>
          </a:effectLst>
        </p:spPr>
      </p:pic>
      <p:pic>
        <p:nvPicPr>
          <p:cNvPr id="9" name="Picture 4" descr="http://www.usakhsm.gov.tr/images/ana_sayfa/asi_site.jpg">
            <a:hlinkClick r:id="rId10"/>
          </p:cNvPr>
          <p:cNvPicPr>
            <a:picLocks noChangeAspect="1" noChangeArrowheads="1"/>
          </p:cNvPicPr>
          <p:nvPr/>
        </p:nvPicPr>
        <p:blipFill>
          <a:blip r:embed="rId11" cstate="print">
            <a:lum bright="6000" contrast="6000"/>
          </a:blip>
          <a:srcRect/>
          <a:stretch>
            <a:fillRect/>
          </a:stretch>
        </p:blipFill>
        <p:spPr bwMode="auto">
          <a:xfrm>
            <a:off x="4295008" y="188641"/>
            <a:ext cx="3600401" cy="2376264"/>
          </a:xfrm>
          <a:prstGeom prst="rect">
            <a:avLst/>
          </a:prstGeom>
          <a:ln>
            <a:noFill/>
          </a:ln>
          <a:effectLst>
            <a:outerShdw blurRad="190500" algn="tl" rotWithShape="0">
              <a:srgbClr val="000000">
                <a:alpha val="70000"/>
              </a:srgbClr>
            </a:outerShdw>
          </a:effectLst>
        </p:spPr>
      </p:pic>
      <p:sp>
        <p:nvSpPr>
          <p:cNvPr id="98306" name="AutoShape 2" descr="gÃ¶rme tarama program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8309" name="Picture 5"/>
          <p:cNvPicPr>
            <a:picLocks noChangeAspect="1" noChangeArrowheads="1"/>
          </p:cNvPicPr>
          <p:nvPr/>
        </p:nvPicPr>
        <p:blipFill>
          <a:blip r:embed="rId12"/>
          <a:srcRect/>
          <a:stretch>
            <a:fillRect/>
          </a:stretch>
        </p:blipFill>
        <p:spPr bwMode="auto">
          <a:xfrm>
            <a:off x="4380694" y="4214817"/>
            <a:ext cx="3500462" cy="23789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2599"/>
            <a:ext cx="12190413" cy="1191823"/>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tr-TR" sz="3200" b="1" dirty="0" smtClean="0">
              <a:ln w="11430"/>
              <a:solidFill>
                <a:schemeClr val="bg1"/>
              </a:solidFill>
              <a:latin typeface="+mj-lt"/>
              <a:ea typeface="+mj-ea"/>
              <a:cs typeface="+mj-cs"/>
            </a:endParaRPr>
          </a:p>
          <a:p>
            <a:pPr algn="ctr">
              <a:defRPr/>
            </a:pPr>
            <a:r>
              <a:rPr lang="tr-TR" sz="3200" b="1" dirty="0" smtClean="0">
                <a:ln w="11430"/>
                <a:solidFill>
                  <a:schemeClr val="bg1"/>
                </a:solidFill>
                <a:latin typeface="Times New Roman" pitchFamily="18" charset="0"/>
                <a:ea typeface="+mj-ea"/>
                <a:cs typeface="Times New Roman" pitchFamily="18" charset="0"/>
              </a:rPr>
              <a:t>Okulda Sağlığı Kapsamında </a:t>
            </a:r>
          </a:p>
          <a:p>
            <a:pPr algn="ctr">
              <a:defRPr/>
            </a:pPr>
            <a:r>
              <a:rPr lang="tr-TR" sz="3200" b="1" dirty="0" smtClean="0">
                <a:ln w="11430"/>
                <a:solidFill>
                  <a:schemeClr val="bg1"/>
                </a:solidFill>
                <a:latin typeface="Times New Roman" pitchFamily="18" charset="0"/>
                <a:ea typeface="+mj-ea"/>
                <a:cs typeface="Times New Roman" pitchFamily="18" charset="0"/>
              </a:rPr>
              <a:t>Yürütülen Program / Projeler </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200" b="1" i="0" u="none" strike="noStrike" kern="1200" cap="none" spc="0" normalizeH="0" baseline="0" noProof="0" dirty="0">
              <a:ln w="11430"/>
              <a:solidFill>
                <a:schemeClr val="bg1"/>
              </a:solidFill>
              <a:effectLst/>
              <a:uLnTx/>
              <a:uFillTx/>
              <a:latin typeface="+mj-lt"/>
              <a:ea typeface="+mj-ea"/>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6" name="5 Tablo"/>
          <p:cNvGraphicFramePr>
            <a:graphicFrameLocks noGrp="1"/>
          </p:cNvGraphicFramePr>
          <p:nvPr/>
        </p:nvGraphicFramePr>
        <p:xfrm>
          <a:off x="951670" y="1285860"/>
          <a:ext cx="10501386" cy="5286410"/>
        </p:xfrm>
        <a:graphic>
          <a:graphicData uri="http://schemas.openxmlformats.org/drawingml/2006/table">
            <a:tbl>
              <a:tblPr/>
              <a:tblGrid>
                <a:gridCol w="3500462"/>
                <a:gridCol w="3500462"/>
                <a:gridCol w="3500462"/>
              </a:tblGrid>
              <a:tr h="413120">
                <a:tc>
                  <a:txBody>
                    <a:bodyPr/>
                    <a:lstStyle/>
                    <a:p>
                      <a:pPr algn="ctr" rtl="0" fontAlgn="ctr"/>
                      <a:r>
                        <a:rPr lang="tr-TR" sz="1050" b="1" i="0" u="none" strike="noStrike" dirty="0">
                          <a:solidFill>
                            <a:srgbClr val="000000"/>
                          </a:solidFill>
                          <a:latin typeface="Times New Roman"/>
                        </a:rPr>
                        <a:t>Program/Proje Adı</a:t>
                      </a:r>
                      <a:r>
                        <a:rPr lang="tr-TR" sz="1050" b="0" i="0" u="none" strike="noStrike" dirty="0">
                          <a:solidFill>
                            <a:srgbClr val="000000"/>
                          </a:solidFill>
                          <a:latin typeface="Times New Roman"/>
                        </a:rPr>
                        <a:t> </a:t>
                      </a:r>
                      <a:endParaRPr lang="tr-TR" sz="1050" b="1" i="0" u="none" strike="noStrike" dirty="0">
                        <a:solidFill>
                          <a:srgbClr val="000000"/>
                        </a:solidFill>
                        <a:latin typeface="Times New Roman"/>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050" b="1" i="0" u="none" strike="noStrike">
                          <a:solidFill>
                            <a:srgbClr val="000000"/>
                          </a:solidFill>
                          <a:latin typeface="Times New Roman"/>
                        </a:rPr>
                        <a:t>Bakanlık Program/Proje Sorumlusu</a:t>
                      </a:r>
                      <a:r>
                        <a:rPr lang="tr-TR" sz="1050" b="0" i="0" u="none" strike="noStrike">
                          <a:solidFill>
                            <a:srgbClr val="000000"/>
                          </a:solidFill>
                          <a:latin typeface="Times New Roman"/>
                        </a:rPr>
                        <a:t> </a:t>
                      </a:r>
                      <a:endParaRPr lang="tr-TR" sz="1050" b="1" i="0" u="none" strike="noStrike">
                        <a:solidFill>
                          <a:srgbClr val="000000"/>
                        </a:solidFill>
                        <a:latin typeface="Times New Roman"/>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3DB"/>
                    </a:solidFill>
                  </a:tcPr>
                </a:tc>
                <a:tc>
                  <a:txBody>
                    <a:bodyPr/>
                    <a:lstStyle/>
                    <a:p>
                      <a:pPr algn="ctr" rtl="0" fontAlgn="ctr"/>
                      <a:r>
                        <a:rPr lang="tr-TR" sz="1050" b="1" i="0" u="none" strike="noStrike">
                          <a:solidFill>
                            <a:srgbClr val="000000"/>
                          </a:solidFill>
                          <a:latin typeface="Times New Roman"/>
                        </a:rPr>
                        <a:t>HSM İl Program/Proje Sorumlusu</a:t>
                      </a:r>
                      <a:r>
                        <a:rPr lang="tr-TR" sz="1050" b="0" i="0" u="none" strike="noStrike">
                          <a:solidFill>
                            <a:srgbClr val="000000"/>
                          </a:solidFill>
                          <a:latin typeface="Times New Roman"/>
                        </a:rPr>
                        <a:t> </a:t>
                      </a:r>
                      <a:endParaRPr lang="tr-TR" sz="1050" b="1" i="0" u="none" strike="noStrike">
                        <a:solidFill>
                          <a:srgbClr val="000000"/>
                        </a:solidFill>
                        <a:latin typeface="Times New Roman"/>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3DB"/>
                    </a:solidFill>
                  </a:tcPr>
                </a:tc>
              </a:tr>
              <a:tr h="198910">
                <a:tc rowSpan="2">
                  <a:txBody>
                    <a:bodyPr/>
                    <a:lstStyle/>
                    <a:p>
                      <a:pPr algn="l" rtl="0" fontAlgn="ctr"/>
                      <a:r>
                        <a:rPr lang="tr-TR" sz="1050" b="0" i="0" u="none" strike="noStrike" dirty="0">
                          <a:solidFill>
                            <a:srgbClr val="000000"/>
                          </a:solidFill>
                          <a:latin typeface="Times New Roman"/>
                        </a:rPr>
                        <a:t>Ağız ve Diş Sağlığı Eğitimi ve Koruyucu Ağız Diş Sağlığı Çalışmaları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dirty="0">
                          <a:solidFill>
                            <a:srgbClr val="000000"/>
                          </a:solidFill>
                          <a:latin typeface="Times New Roman"/>
                        </a:rPr>
                        <a:t>THSK, Toplum Sağlığı Hizmetleri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tr-TR" sz="1050" b="0" i="0" u="none" strike="noStrike">
                          <a:solidFill>
                            <a:srgbClr val="000000"/>
                          </a:solidFill>
                          <a:latin typeface="Times New Roman"/>
                        </a:rPr>
                        <a:t>HSM , Toplum Sağlığı Hizmetleri Şube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Beslenme Dostu Okullar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THSK, Obezite Diyabet Metabolik Hastalıklar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l" rtl="0" fontAlgn="ctr"/>
                      <a:r>
                        <a:rPr lang="tr-TR" sz="1050" b="0" i="0" u="none" strike="noStrike">
                          <a:solidFill>
                            <a:srgbClr val="000000"/>
                          </a:solidFill>
                          <a:latin typeface="Times New Roman"/>
                        </a:rPr>
                        <a:t>HSM, Bulaşıcı Olmayan Hastalıklar ve Programlar Şube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Beyaz Bayrak Projesi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dirty="0">
                          <a:solidFill>
                            <a:srgbClr val="000000"/>
                          </a:solidFill>
                          <a:latin typeface="Times New Roman"/>
                        </a:rPr>
                        <a:t>THSK, Çevre Sağlığı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tr-TR" sz="1050" b="0" i="0" u="none" strike="noStrike">
                          <a:solidFill>
                            <a:srgbClr val="000000"/>
                          </a:solidFill>
                          <a:latin typeface="Times New Roman"/>
                        </a:rPr>
                        <a:t>HSM, Çevre Sağlığı Şube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Büyüme Gelişmenin İzlenmesi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THSK, Çocuk ve Ergen Sağlığı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l" rtl="0" fontAlgn="ctr"/>
                      <a:r>
                        <a:rPr lang="tr-TR" sz="1050" b="0" i="0" u="none" strike="noStrike" dirty="0">
                          <a:solidFill>
                            <a:srgbClr val="000000"/>
                          </a:solidFill>
                          <a:latin typeface="Times New Roman"/>
                        </a:rPr>
                        <a:t>HSM, Çocuk, Ergen, Kadın ve Üreme Sağlığı Hizmetleri </a:t>
                      </a:r>
                      <a:r>
                        <a:rPr lang="tr-TR" sz="1050" b="0" i="0" u="none" strike="noStrike" dirty="0" err="1">
                          <a:solidFill>
                            <a:srgbClr val="000000"/>
                          </a:solidFill>
                          <a:latin typeface="Times New Roman"/>
                        </a:rPr>
                        <a:t>Şb</a:t>
                      </a:r>
                      <a:r>
                        <a:rPr lang="tr-TR" sz="1050" b="0" i="0" u="none" strike="noStrike" dirty="0">
                          <a:solidFill>
                            <a:srgbClr val="000000"/>
                          </a:solidFill>
                          <a:latin typeface="Times New Roman"/>
                        </a:rPr>
                        <a:t>. Md.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Fiziksel Aktivite Uygunluk Karnesi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a:solidFill>
                            <a:srgbClr val="000000"/>
                          </a:solidFill>
                          <a:latin typeface="Times New Roman"/>
                        </a:rPr>
                        <a:t>THSK, Obezite Diyabet Metabolik Hastalıklar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tr-TR" sz="1050" b="0" i="0" u="none" strike="noStrike" dirty="0">
                          <a:solidFill>
                            <a:srgbClr val="000000"/>
                          </a:solidFill>
                          <a:latin typeface="Times New Roman"/>
                        </a:rPr>
                        <a:t>HSM, Bulaşıcı Olmayan Hastalıklar ve Programlar Şube Müdürlüğü</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0">
                <a:tc vMerge="1">
                  <a:txBody>
                    <a:bodyPr/>
                    <a:lstStyle/>
                    <a:p>
                      <a:endParaRPr lang="tr-TR"/>
                    </a:p>
                  </a:txBody>
                  <a:tcPr/>
                </a:tc>
                <a:tc>
                  <a:txBody>
                    <a:bodyPr/>
                    <a:lstStyle/>
                    <a:p>
                      <a:pPr algn="l" rtl="0" fontAlgn="ctr"/>
                      <a:r>
                        <a:rPr lang="tr-TR" sz="1050" b="0" i="0" u="none" strike="noStrike">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Okul Çağı Çocuklarının Aşılamaları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THSK, Aşı ile Önlenebilir Hastalıklar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l" rtl="0" fontAlgn="ctr"/>
                      <a:r>
                        <a:rPr lang="tr-TR" sz="1050" b="0" i="0" u="none" strike="noStrike" dirty="0">
                          <a:solidFill>
                            <a:srgbClr val="000000"/>
                          </a:solidFill>
                          <a:latin typeface="Times New Roman"/>
                        </a:rPr>
                        <a:t>Bulaşıcı Hastalık Kontrol Programları Şube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Okul Çağı Çocuklarında İşitme Tarama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a:solidFill>
                            <a:srgbClr val="000000"/>
                          </a:solidFill>
                          <a:latin typeface="Times New Roman"/>
                        </a:rPr>
                        <a:t>THSK, Çocuk ve Ergen Sağlığı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tr-TR" sz="1050" b="0" i="0" u="none" strike="noStrike" dirty="0">
                          <a:solidFill>
                            <a:srgbClr val="000000"/>
                          </a:solidFill>
                          <a:latin typeface="Times New Roman"/>
                        </a:rPr>
                        <a:t>HSM, Çocuk, Ergen, Kadın ve Üreme Sağlığı Hizmetleri </a:t>
                      </a:r>
                      <a:r>
                        <a:rPr lang="tr-TR" sz="1050" b="0" i="0" u="none" strike="noStrike" dirty="0" err="1">
                          <a:solidFill>
                            <a:srgbClr val="000000"/>
                          </a:solidFill>
                          <a:latin typeface="Times New Roman"/>
                        </a:rPr>
                        <a:t>Şb</a:t>
                      </a:r>
                      <a:r>
                        <a:rPr lang="tr-TR" sz="1050" b="0" i="0" u="none" strike="noStrike" dirty="0">
                          <a:solidFill>
                            <a:srgbClr val="000000"/>
                          </a:solidFill>
                          <a:latin typeface="Times New Roman"/>
                        </a:rPr>
                        <a:t>. Md.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0">
                <a:tc vMerge="1">
                  <a:txBody>
                    <a:bodyPr/>
                    <a:lstStyle/>
                    <a:p>
                      <a:endParaRPr lang="tr-TR"/>
                    </a:p>
                  </a:txBody>
                  <a:tcPr/>
                </a:tc>
                <a:tc>
                  <a:txBody>
                    <a:bodyPr/>
                    <a:lstStyle/>
                    <a:p>
                      <a:pPr algn="l" rtl="0" fontAlgn="ctr"/>
                      <a:r>
                        <a:rPr lang="tr-TR" sz="1050" b="0" i="0" u="none" strike="noStrike">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Okulda Sağlığın Korunması ve Geliştirilmesi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THSK, Çocuk ve Ergen Sağlığı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l" rtl="0" fontAlgn="ctr"/>
                      <a:r>
                        <a:rPr lang="tr-TR" sz="1050" b="0" i="0" u="none" strike="noStrike" dirty="0">
                          <a:solidFill>
                            <a:srgbClr val="000000"/>
                          </a:solidFill>
                          <a:latin typeface="Times New Roman"/>
                        </a:rPr>
                        <a:t>HSM, Çocuk, Ergen, Kadın ve Üreme Sağlığı Hizmetleri </a:t>
                      </a:r>
                      <a:r>
                        <a:rPr lang="tr-TR" sz="1050" b="0" i="0" u="none" strike="noStrike" dirty="0" err="1">
                          <a:solidFill>
                            <a:srgbClr val="000000"/>
                          </a:solidFill>
                          <a:latin typeface="Times New Roman"/>
                        </a:rPr>
                        <a:t>Şb</a:t>
                      </a:r>
                      <a:r>
                        <a:rPr lang="tr-TR" sz="1050" b="0" i="0" u="none" strike="noStrike" dirty="0">
                          <a:solidFill>
                            <a:srgbClr val="000000"/>
                          </a:solidFill>
                          <a:latin typeface="Times New Roman"/>
                        </a:rPr>
                        <a:t>. Md.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Okullarda Diyabet Eğitimi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a:solidFill>
                            <a:srgbClr val="000000"/>
                          </a:solidFill>
                          <a:latin typeface="Times New Roman"/>
                        </a:rPr>
                        <a:t>THSK, Obezite Diyabet Metabolik Hastalıklar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rtl="0" fontAlgn="ctr"/>
                      <a:r>
                        <a:rPr lang="tr-TR" sz="1050" b="0" i="0" u="none" strike="noStrike" dirty="0">
                          <a:solidFill>
                            <a:srgbClr val="000000"/>
                          </a:solidFill>
                          <a:latin typeface="Times New Roman"/>
                        </a:rPr>
                        <a:t>HSM, Bulaşıcı Olmayan Hastalıklar ve Programlar Şube Müdürlüğü</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Mesleki ve Teknik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98910">
                <a:tc rowSpan="2">
                  <a:txBody>
                    <a:bodyPr/>
                    <a:lstStyle/>
                    <a:p>
                      <a:pPr algn="l" rtl="0" fontAlgn="ctr"/>
                      <a:r>
                        <a:rPr lang="tr-TR" sz="1050" b="0" i="0" u="none" strike="noStrike">
                          <a:solidFill>
                            <a:srgbClr val="000000"/>
                          </a:solidFill>
                          <a:latin typeface="Times New Roman"/>
                        </a:rPr>
                        <a:t>Okul Sütü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THSK, Obezite Diyabet Metabolik Hastalıklar Daire Başkanlığı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l" rtl="0" fontAlgn="ctr"/>
                      <a:r>
                        <a:rPr lang="tr-TR" sz="1050" b="0" i="0" u="none" strike="noStrike" dirty="0">
                          <a:solidFill>
                            <a:srgbClr val="000000"/>
                          </a:solidFill>
                          <a:latin typeface="Times New Roman"/>
                        </a:rPr>
                        <a:t>HSM, Bulaşıcı Olmayan Hastalıklar ve Programlar Şube Müdürlüğü</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Temel Eğitim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r h="413120">
                <a:tc>
                  <a:txBody>
                    <a:bodyPr/>
                    <a:lstStyle/>
                    <a:p>
                      <a:pPr algn="l" rtl="0" fontAlgn="ctr"/>
                      <a:r>
                        <a:rPr lang="tr-TR" sz="1050" b="0" i="0" u="none" strike="noStrike">
                          <a:solidFill>
                            <a:srgbClr val="000000"/>
                          </a:solidFill>
                          <a:latin typeface="Times New Roman"/>
                        </a:rPr>
                        <a:t>Okullarda Şiddetin Önlenmesine Yönelik Çalışmalar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tr-TR" sz="1050" b="0" i="0" u="none" strike="noStrike">
                          <a:solidFill>
                            <a:srgbClr val="000000"/>
                          </a:solidFill>
                          <a:latin typeface="Times New Roman"/>
                        </a:rPr>
                        <a:t>MEB, Özel Eğitim ve Rehberlik Hizmetleri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050" b="0" i="0" u="none" strike="noStrike" dirty="0">
                          <a:solidFill>
                            <a:srgbClr val="000000"/>
                          </a:solidFill>
                          <a:latin typeface="Times New Roman"/>
                        </a:rPr>
                        <a:t>- </a:t>
                      </a: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10">
                <a:tc rowSpan="2">
                  <a:txBody>
                    <a:bodyPr/>
                    <a:lstStyle/>
                    <a:p>
                      <a:pPr algn="l" rtl="0" fontAlgn="ctr"/>
                      <a:r>
                        <a:rPr lang="tr-TR" sz="1050" b="0" i="0" u="none" strike="noStrike">
                          <a:solidFill>
                            <a:srgbClr val="000000"/>
                          </a:solidFill>
                          <a:latin typeface="Times New Roman"/>
                        </a:rPr>
                        <a:t>Türkiye Bağımlılıkla Mücadele Eğitim Programı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c>
                  <a:txBody>
                    <a:bodyPr/>
                    <a:lstStyle/>
                    <a:p>
                      <a:pPr algn="l" rtl="0" fontAlgn="ctr"/>
                      <a:r>
                        <a:rPr lang="tr-TR" sz="1050" b="0" i="0" u="none" strike="noStrike">
                          <a:solidFill>
                            <a:srgbClr val="000000"/>
                          </a:solidFill>
                          <a:latin typeface="Times New Roman"/>
                        </a:rPr>
                        <a:t>Yeşilay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F4E0"/>
                    </a:solidFill>
                  </a:tcPr>
                </a:tc>
                <a:tc rowSpan="2">
                  <a:txBody>
                    <a:bodyPr/>
                    <a:lstStyle/>
                    <a:p>
                      <a:pPr algn="ctr" rtl="0" fontAlgn="ctr"/>
                      <a:r>
                        <a:rPr lang="tr-TR" sz="1050" b="0" i="0" u="none" strike="noStrike" dirty="0">
                          <a:solidFill>
                            <a:srgbClr val="000000"/>
                          </a:solidFill>
                          <a:latin typeface="Times New Roman"/>
                        </a:rPr>
                        <a:t>- </a:t>
                      </a: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E0"/>
                    </a:solidFill>
                  </a:tcPr>
                </a:tc>
              </a:tr>
              <a:tr h="206560">
                <a:tc vMerge="1">
                  <a:txBody>
                    <a:bodyPr/>
                    <a:lstStyle/>
                    <a:p>
                      <a:endParaRPr lang="tr-TR"/>
                    </a:p>
                  </a:txBody>
                  <a:tcPr/>
                </a:tc>
                <a:tc>
                  <a:txBody>
                    <a:bodyPr/>
                    <a:lstStyle/>
                    <a:p>
                      <a:pPr algn="l" rtl="0" fontAlgn="ctr"/>
                      <a:r>
                        <a:rPr lang="tr-TR" sz="1050" b="0" i="0" u="none" strike="noStrike" dirty="0">
                          <a:solidFill>
                            <a:srgbClr val="000000"/>
                          </a:solidFill>
                          <a:latin typeface="Times New Roman"/>
                        </a:rPr>
                        <a:t>MEB, Hayat Boyu Öğrenme Genel Müdürlüğü </a:t>
                      </a:r>
                    </a:p>
                  </a:txBody>
                  <a:tcPr marL="5946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F4E0"/>
                    </a:solidFill>
                  </a:tcPr>
                </a:tc>
                <a:tc vMerge="1">
                  <a:txBody>
                    <a:bodyPr/>
                    <a:lstStyle/>
                    <a:p>
                      <a:endParaRPr lang="tr-TR"/>
                    </a:p>
                  </a:txBody>
                  <a:tcPr/>
                </a:tc>
              </a:tr>
            </a:tbl>
          </a:graphicData>
        </a:graphic>
      </p:graphicFrame>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acer\Desktop\Adsız.png"/>
          <p:cNvPicPr>
            <a:picLocks noChangeAspect="1" noChangeArrowheads="1"/>
          </p:cNvPicPr>
          <p:nvPr/>
        </p:nvPicPr>
        <p:blipFill>
          <a:blip r:embed="rId2" cstate="print"/>
          <a:srcRect/>
          <a:stretch>
            <a:fillRect/>
          </a:stretch>
        </p:blipFill>
        <p:spPr bwMode="auto">
          <a:xfrm>
            <a:off x="0" y="-171400"/>
            <a:ext cx="12190413" cy="7029400"/>
          </a:xfrm>
          <a:prstGeom prst="rect">
            <a:avLst/>
          </a:prstGeom>
          <a:noFill/>
        </p:spPr>
      </p:pic>
      <p:sp>
        <p:nvSpPr>
          <p:cNvPr id="11" name="Unvan 3"/>
          <p:cNvSpPr txBox="1">
            <a:spLocks/>
          </p:cNvSpPr>
          <p:nvPr/>
        </p:nvSpPr>
        <p:spPr>
          <a:xfrm>
            <a:off x="0" y="1214422"/>
            <a:ext cx="12190413" cy="757130"/>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tr-TR" sz="4800" b="1" dirty="0" smtClean="0">
                <a:ln w="11430"/>
                <a:solidFill>
                  <a:srgbClr val="C00000"/>
                </a:solidFill>
                <a:latin typeface="Times New Roman" pitchFamily="18" charset="0"/>
                <a:cs typeface="Times New Roman" pitchFamily="18" charset="0"/>
              </a:rPr>
              <a:t>Büyüme Gelişmenin İzlenmesi Programı </a:t>
            </a:r>
          </a:p>
        </p:txBody>
      </p:sp>
      <p:pic>
        <p:nvPicPr>
          <p:cNvPr id="57346" name="Picture 2" descr="büyümenin izlenmesi ile ilgili görsel sonucu"/>
          <p:cNvPicPr>
            <a:picLocks noChangeAspect="1" noChangeArrowheads="1"/>
          </p:cNvPicPr>
          <p:nvPr/>
        </p:nvPicPr>
        <p:blipFill>
          <a:blip r:embed="rId3" cstate="print"/>
          <a:srcRect/>
          <a:stretch>
            <a:fillRect/>
          </a:stretch>
        </p:blipFill>
        <p:spPr bwMode="auto">
          <a:xfrm>
            <a:off x="2880497" y="2500306"/>
            <a:ext cx="5750642" cy="3571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37357" y="1214423"/>
            <a:ext cx="11017224" cy="303007"/>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r>
              <a:rPr lang="tr-TR" sz="1600" b="1" dirty="0" smtClean="0">
                <a:latin typeface="Times New Roman" pitchFamily="18" charset="0"/>
                <a:cs typeface="Times New Roman" pitchFamily="18" charset="0"/>
              </a:rPr>
              <a:t>FORM-1: ÖĞRENCİ MUAYENE/İZLEM BİLDİRİM FORMU (EK-3)</a:t>
            </a:r>
            <a:endParaRPr lang="tr-TR" sz="1600" b="1" dirty="0">
              <a:latin typeface="Times New Roman" pitchFamily="18" charset="0"/>
              <a:cs typeface="Times New Roman" pitchFamily="18" charset="0"/>
            </a:endParaRPr>
          </a:p>
        </p:txBody>
      </p:sp>
      <p:sp>
        <p:nvSpPr>
          <p:cNvPr id="5" name="Rectangle 1"/>
          <p:cNvSpPr>
            <a:spLocks noChangeArrowheads="1"/>
          </p:cNvSpPr>
          <p:nvPr/>
        </p:nvSpPr>
        <p:spPr bwMode="auto">
          <a:xfrm>
            <a:off x="594481" y="1714488"/>
            <a:ext cx="1130525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r>
              <a:rPr kumimoji="0" lang="tr-TR" sz="16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Form 1, öğrencilerin bağlı bulundukları aile hekimleri tarafından yaş grubuna uygun periyodik olarak yapılan sağlık değerlendirmelerinin okula bildirilmesi amacıyla kullanılmaktadır.</a:t>
            </a:r>
          </a:p>
          <a:p>
            <a:pPr marL="0" marR="0" lvl="0" indent="0" algn="just" defTabSz="914400" rtl="0" eaLnBrk="1" fontAlgn="base" latinLnBrk="0" hangingPunct="1">
              <a:lnSpc>
                <a:spcPct val="120000"/>
              </a:lnSpc>
              <a:spcBef>
                <a:spcPct val="0"/>
              </a:spcBef>
              <a:spcAft>
                <a:spcPct val="0"/>
              </a:spcAft>
              <a:buClrTx/>
              <a:buSzTx/>
              <a:buFont typeface="Wingdings" pitchFamily="2" charset="2"/>
              <a:buChar char="Ø"/>
              <a:tabLst>
                <a:tab pos="338138" algn="l"/>
              </a:tabLst>
            </a:pP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25.01.2013 tarihli ve 28539 sayılı Aile Hekimliği Uygulama Yönetmeliği ve Okul Sağlığı Hizmetleri İşbirliği Protokolü gereğince öğrencilerin aile hekimleri tarafından her yıl periyodik muayene/ izlemleri yapılmalıdır.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Muayene/izlem Bakanlıkça yayımlanan rehberler (Bebek Çocuk Ergen İzlem Protokolleri) doğrultusunda yapılmalı ve veriler Aile Hekimliği Bilgi Sistemine girilmeli, Form 1’in bir çıktısı aileye verilerek okula iletilmelidir.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Muayene/izlem sırasında aile hekimi tarafından Bebek Çocuk Ergen İzlem Protokolleri doğrultusunda yapılacak hizmetlere ilişkin özet tablo Ek-1’de yer almaktadır.</a:t>
            </a: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20000"/>
              </a:lnSpc>
              <a:spcBef>
                <a:spcPct val="0"/>
              </a:spcBef>
              <a:spcAft>
                <a:spcPct val="0"/>
              </a:spcAft>
              <a:buClrTx/>
              <a:buSzTx/>
              <a:buFont typeface="Wingdings" pitchFamily="2" charset="2"/>
              <a:buChar char="Ø"/>
              <a:tabLst>
                <a:tab pos="338138" algn="l"/>
              </a:tabLst>
            </a:pPr>
            <a:r>
              <a:rPr kumimoji="0" lang="tr-TR"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“Okul/Öğretmen Bilgilendirme Notu” bölümü; muayene bitiminde gerekli durumlarda (akut, kronik hastalık, bulaşıcı hastalıklar, engellilik gibi) muayeneyi yapan hekim tarafından doldurulur. Yazılan not hakkında hekim tarafından aile ve çocuğa gerekli açıklama yapılmalı ailenin ve çocuğun görüşü alınmalıdır.</a:t>
            </a:r>
            <a:endParaRPr kumimoji="0" lang="tr-T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pic>
        <p:nvPicPr>
          <p:cNvPr id="7"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6613" y="764704"/>
            <a:ext cx="6614478" cy="268378"/>
          </a:xfrm>
          <a:prstGeom prst="rect">
            <a:avLst/>
          </a:prstGeom>
          <a:noFill/>
          <a:ln w="9525">
            <a:noFill/>
            <a:miter lim="800000"/>
            <a:headEnd/>
            <a:tailEnd/>
          </a:ln>
          <a:effectLst/>
        </p:spPr>
        <p:txBody>
          <a:bodyPr vert="horz" wrap="square" lIns="338031" tIns="45720" rIns="91440" bIns="0" numCol="1" anchor="ctr" anchorCtr="0" compatLnSpc="1">
            <a:prstTxWarp prst="textNoShape">
              <a:avLst/>
            </a:prstTxWarp>
            <a:spAutoFit/>
          </a:bodyPr>
          <a:lstStyle/>
          <a:p>
            <a:pPr algn="ctr"/>
            <a:r>
              <a:rPr lang="tr-TR" sz="1400" b="1" dirty="0" smtClean="0">
                <a:latin typeface="Times New Roman" pitchFamily="18" charset="0"/>
                <a:cs typeface="Times New Roman" pitchFamily="18" charset="0"/>
              </a:rPr>
              <a:t>EK - 1: ÇOCUK VE ERGEN İZLEMLERİ ÖZET TABLO</a:t>
            </a:r>
            <a:endParaRPr lang="tr-TR" sz="1400" b="1" dirty="0">
              <a:latin typeface="Times New Roman" pitchFamily="18" charset="0"/>
              <a:cs typeface="Times New Roman" pitchFamily="18" charset="0"/>
            </a:endParaRPr>
          </a:p>
        </p:txBody>
      </p:sp>
      <p:sp>
        <p:nvSpPr>
          <p:cNvPr id="26625" name="Rectangle 1"/>
          <p:cNvSpPr>
            <a:spLocks noChangeArrowheads="1"/>
          </p:cNvSpPr>
          <p:nvPr/>
        </p:nvSpPr>
        <p:spPr bwMode="auto">
          <a:xfrm>
            <a:off x="737357" y="5643578"/>
            <a:ext cx="9073007" cy="1046110"/>
          </a:xfrm>
          <a:prstGeom prst="rect">
            <a:avLst/>
          </a:prstGeom>
          <a:noFill/>
          <a:ln w="9525">
            <a:noFill/>
            <a:miter lim="800000"/>
            <a:headEnd/>
            <a:tailEnd/>
          </a:ln>
          <a:effectLst/>
        </p:spPr>
        <p:txBody>
          <a:bodyPr vert="horz" wrap="square" lIns="363423" tIns="30153"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3538" algn="l"/>
              </a:tabLst>
            </a:pP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tr-TR" sz="10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Mutlaka yapılacak</a:t>
            </a:r>
            <a:endParaRPr kumimoji="0" lang="tr-TR"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3538" algn="l"/>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tr-T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Değerlendirme sonucunda gerekirse yapılacak</a:t>
            </a:r>
            <a:endPar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Aile hekimleri, çocuk ve ergen izlemlerinin tamamından sorumludur.</a:t>
            </a:r>
            <a:endParaRPr kumimoji="0" lang="en-US"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Çocuk ve ergen izlemlerinin her yıl yapılması gerekmektedir.</a:t>
            </a:r>
            <a:endParaRPr kumimoji="0" lang="tr-TR"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63538" algn="l"/>
              </a:tabLst>
            </a:pPr>
            <a:r>
              <a:rPr kumimoji="0" lang="tr-TR"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Bununla birlikte tabloda yer alan BH/Hac ölçümünün (gerekli durumlar dışında) belirtilen yaş aralıklarında 1’er kez yapılması yeterlidir.</a:t>
            </a:r>
          </a:p>
          <a:p>
            <a:pPr marL="0" marR="0" lvl="0" indent="0" algn="l" defTabSz="914400" rtl="0" eaLnBrk="0" fontAlgn="base" latinLnBrk="0" hangingPunct="0">
              <a:lnSpc>
                <a:spcPct val="100000"/>
              </a:lnSpc>
              <a:spcBef>
                <a:spcPct val="0"/>
              </a:spcBef>
              <a:spcAft>
                <a:spcPct val="0"/>
              </a:spcAft>
              <a:buClrTx/>
              <a:buSzTx/>
              <a:buFontTx/>
              <a:buNone/>
              <a:tabLst>
                <a:tab pos="363538" algn="l"/>
              </a:tabLst>
            </a:pPr>
            <a:r>
              <a:rPr kumimoji="0" lang="tr-TR" sz="10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Kaynak: Bebek, Çocuk, Ergen İzlem Protokolleri </a:t>
            </a:r>
            <a:endParaRPr kumimoji="0" lang="tr-TR" sz="105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1 Başlık"/>
          <p:cNvSpPr txBox="1">
            <a:spLocks/>
          </p:cNvSpPr>
          <p:nvPr/>
        </p:nvSpPr>
        <p:spPr>
          <a:xfrm>
            <a:off x="0" y="22599"/>
            <a:ext cx="12190413" cy="742901"/>
          </a:xfrm>
          <a:prstGeom prst="rect">
            <a:avLst/>
          </a:prstGeom>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88502" fontAlgn="auto">
              <a:spcBef>
                <a:spcPts val="0"/>
              </a:spcBef>
              <a:spcAft>
                <a:spcPts val="0"/>
              </a:spcAft>
              <a:defRPr/>
            </a:pPr>
            <a:endParaRPr lang="tr-TR" sz="3600" b="1" dirty="0" smtClean="0">
              <a:ln w="11430"/>
              <a:solidFill>
                <a:schemeClr val="bg1"/>
              </a:solidFill>
              <a:latin typeface="+mj-lt"/>
              <a:ea typeface="+mj-ea"/>
              <a:cs typeface="+mj-cs"/>
            </a:endParaRPr>
          </a:p>
          <a:p>
            <a:pPr algn="ctr" defTabSz="1088502" fontAlgn="auto">
              <a:spcBef>
                <a:spcPts val="0"/>
              </a:spcBef>
              <a:spcAft>
                <a:spcPts val="0"/>
              </a:spcAft>
              <a:defRPr/>
            </a:pPr>
            <a:r>
              <a:rPr lang="tr-TR" sz="3200" b="1" dirty="0" smtClean="0">
                <a:ln w="11430"/>
                <a:solidFill>
                  <a:schemeClr val="bg1"/>
                </a:solidFill>
                <a:latin typeface="Times New Roman" pitchFamily="18" charset="0"/>
                <a:ea typeface="+mj-ea"/>
                <a:cs typeface="Times New Roman" pitchFamily="18" charset="0"/>
              </a:rPr>
              <a:t>Büyüme ve Gelişmenin İzlenmesi Programı</a:t>
            </a:r>
          </a:p>
          <a:p>
            <a:pPr marL="0" marR="0" lvl="0" indent="0" algn="ctr" defTabSz="1088502" rtl="0" eaLnBrk="1" fontAlgn="auto" latinLnBrk="0" hangingPunct="1">
              <a:lnSpc>
                <a:spcPct val="100000"/>
              </a:lnSpc>
              <a:spcBef>
                <a:spcPts val="0"/>
              </a:spcBef>
              <a:spcAft>
                <a:spcPts val="0"/>
              </a:spcAft>
              <a:buClrTx/>
              <a:buSzTx/>
              <a:buFontTx/>
              <a:buNone/>
              <a:tabLst/>
              <a:defRPr/>
            </a:pPr>
            <a:endParaRPr kumimoji="0" lang="tr-TR" sz="3600" b="1" i="0" u="none" strike="noStrike" kern="1200" cap="none" spc="0" normalizeH="0" baseline="0" noProof="0" dirty="0">
              <a:ln w="11430"/>
              <a:solidFill>
                <a:schemeClr val="bg1"/>
              </a:solidFill>
              <a:effectLst/>
              <a:uLnTx/>
              <a:uFillTx/>
              <a:latin typeface="+mj-lt"/>
              <a:ea typeface="+mj-ea"/>
              <a:cs typeface="+mj-cs"/>
            </a:endParaRPr>
          </a:p>
        </p:txBody>
      </p:sp>
      <p:pic>
        <p:nvPicPr>
          <p:cNvPr id="11" name="Picture 1"/>
          <p:cNvPicPr>
            <a:picLocks noChangeAspect="1" noChangeArrowheads="1"/>
          </p:cNvPicPr>
          <p:nvPr/>
        </p:nvPicPr>
        <p:blipFill>
          <a:blip r:embed="rId2" cstate="print"/>
          <a:srcRect/>
          <a:stretch>
            <a:fillRect/>
          </a:stretch>
        </p:blipFill>
        <p:spPr bwMode="auto">
          <a:xfrm>
            <a:off x="1" y="0"/>
            <a:ext cx="857256" cy="857256"/>
          </a:xfrm>
          <a:prstGeom prst="rect">
            <a:avLst/>
          </a:prstGeom>
          <a:noFill/>
          <a:ln w="9525">
            <a:noFill/>
            <a:miter lim="800000"/>
            <a:headEnd/>
            <a:tailEnd/>
          </a:ln>
          <a:effectLst/>
        </p:spPr>
      </p:pic>
      <p:graphicFrame>
        <p:nvGraphicFramePr>
          <p:cNvPr id="9" name="8 Tablo"/>
          <p:cNvGraphicFramePr>
            <a:graphicFrameLocks noGrp="1"/>
          </p:cNvGraphicFramePr>
          <p:nvPr/>
        </p:nvGraphicFramePr>
        <p:xfrm>
          <a:off x="951670" y="1142984"/>
          <a:ext cx="10215630" cy="4357723"/>
        </p:xfrm>
        <a:graphic>
          <a:graphicData uri="http://schemas.openxmlformats.org/drawingml/2006/table">
            <a:tbl>
              <a:tblPr/>
              <a:tblGrid>
                <a:gridCol w="3220620"/>
                <a:gridCol w="699501"/>
                <a:gridCol w="699501"/>
                <a:gridCol w="699501"/>
                <a:gridCol w="699501"/>
                <a:gridCol w="699501"/>
                <a:gridCol w="699501"/>
                <a:gridCol w="699501"/>
                <a:gridCol w="699501"/>
                <a:gridCol w="699501"/>
                <a:gridCol w="699501"/>
              </a:tblGrid>
              <a:tr h="556305">
                <a:tc>
                  <a:txBody>
                    <a:bodyPr/>
                    <a:lstStyle/>
                    <a:p>
                      <a:pPr algn="ctr" rtl="0" fontAlgn="ctr"/>
                      <a:r>
                        <a:rPr lang="tr-TR" sz="1100" b="1" i="0" u="none" strike="noStrike">
                          <a:solidFill>
                            <a:srgbClr val="000000"/>
                          </a:solidFill>
                          <a:latin typeface="Times New Roman"/>
                        </a:rPr>
                        <a:t>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3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4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5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6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7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8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9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10-14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15-18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100" b="1" i="0" u="none" strike="noStrike">
                          <a:solidFill>
                            <a:srgbClr val="000000"/>
                          </a:solidFill>
                          <a:latin typeface="Times New Roman"/>
                        </a:rPr>
                        <a:t>19-21 Yaş</a:t>
                      </a:r>
                      <a:r>
                        <a:rPr lang="tr-TR" sz="1100" b="0" i="0" u="none" strike="noStrike">
                          <a:solidFill>
                            <a:srgbClr val="000000"/>
                          </a:solidFill>
                          <a:latin typeface="Times New Roman"/>
                        </a:rPr>
                        <a:t> </a:t>
                      </a:r>
                      <a:r>
                        <a:rPr lang="tr-TR" sz="1100" b="1" i="0" u="none" strike="noStrike">
                          <a:solidFill>
                            <a:srgbClr val="000000"/>
                          </a:solidFill>
                          <a:latin typeface="Times New Roman"/>
                        </a:rPr>
                        <a:t> </a:t>
                      </a:r>
                    </a:p>
                  </a:txBody>
                  <a:tcPr marL="6956" marR="6956" marT="695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1294">
                <a:tc>
                  <a:txBody>
                    <a:bodyPr/>
                    <a:lstStyle/>
                    <a:p>
                      <a:pPr algn="l" rtl="0" fontAlgn="ctr"/>
                      <a:r>
                        <a:rPr lang="tr-TR" sz="1100" b="0" i="0" u="none" strike="noStrike">
                          <a:solidFill>
                            <a:srgbClr val="000000"/>
                          </a:solidFill>
                          <a:latin typeface="Times New Roman"/>
                        </a:rPr>
                        <a:t>Boy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Ağırlık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Beden Kitle İndeksi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Kan basıncı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İşitme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Görme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Gelişimsel değerlendirme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Sosyal davranışsal değerlendirme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HEADSSS değerlendirmesi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Fizik muayene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Bağışıklıma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Hiperlipidemi risk değerlendirmesi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Diş sağlığı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2866">
                <a:tc>
                  <a:txBody>
                    <a:bodyPr/>
                    <a:lstStyle/>
                    <a:p>
                      <a:pPr algn="l" rtl="0" fontAlgn="ctr"/>
                      <a:r>
                        <a:rPr lang="tr-TR" sz="1100" b="0" i="0" u="none" strike="noStrike">
                          <a:solidFill>
                            <a:srgbClr val="000000"/>
                          </a:solidFill>
                          <a:latin typeface="Times New Roman"/>
                        </a:rPr>
                        <a:t>Danışmanlık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66">
                <a:tc>
                  <a:txBody>
                    <a:bodyPr/>
                    <a:lstStyle/>
                    <a:p>
                      <a:pPr algn="l" rtl="0" fontAlgn="ctr"/>
                      <a:r>
                        <a:rPr lang="tr-TR" sz="1100" b="0" i="0" u="none" strike="noStrike">
                          <a:solidFill>
                            <a:srgbClr val="000000"/>
                          </a:solidFill>
                          <a:latin typeface="Times New Roman"/>
                        </a:rPr>
                        <a:t>Hb/Htc ölçümü </a:t>
                      </a:r>
                    </a:p>
                  </a:txBody>
                  <a:tcPr marL="83472"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tr-TR" sz="1300" b="1" i="0" u="none" strike="noStrike" dirty="0">
                          <a:solidFill>
                            <a:srgbClr val="000000"/>
                          </a:solidFill>
                          <a:latin typeface="Times New Roman"/>
                        </a:rPr>
                        <a:t>+ </a:t>
                      </a:r>
                    </a:p>
                  </a:txBody>
                  <a:tcPr marL="6956" marR="6956" marT="69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2" name="6 Dikdörtgen"/>
          <p:cNvSpPr/>
          <p:nvPr/>
        </p:nvSpPr>
        <p:spPr>
          <a:xfrm>
            <a:off x="7023900" y="5643578"/>
            <a:ext cx="4163999"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200" u="sng" dirty="0">
                <a:solidFill>
                  <a:srgbClr val="FF0000"/>
                </a:solidFill>
                <a:latin typeface="Times New Roman" pitchFamily="18" charset="0"/>
                <a:cs typeface="Times New Roman" pitchFamily="18" charset="0"/>
              </a:rPr>
              <a:t>http://cocukergen.thsk.saglik.gov.tr/Dosya/Dokumanlar/Kitaplar/b_c_e_i_p/bebek_cocuk_erg</a:t>
            </a:r>
            <a:r>
              <a:rPr lang="en-US" sz="1200" u="sng" dirty="0">
                <a:solidFill>
                  <a:srgbClr val="FF0000"/>
                </a:solidFill>
                <a:latin typeface="Times New Roman" pitchFamily="18" charset="0"/>
                <a:cs typeface="Times New Roman" pitchFamily="18" charset="0"/>
              </a:rPr>
              <a:t> </a:t>
            </a:r>
            <a:r>
              <a:rPr lang="tr-TR" sz="1200" u="sng" dirty="0">
                <a:solidFill>
                  <a:srgbClr val="FF0000"/>
                </a:solidFill>
                <a:latin typeface="Times New Roman" pitchFamily="18" charset="0"/>
                <a:cs typeface="Times New Roman" pitchFamily="18" charset="0"/>
              </a:rPr>
              <a:t>en_izlem_protokolleri.pof</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8928</TotalTime>
  <Words>13681</Words>
  <Application>Microsoft Office PowerPoint</Application>
  <PresentationFormat>Özel</PresentationFormat>
  <Paragraphs>2383</Paragraphs>
  <Slides>159</Slides>
  <Notes>2</Notes>
  <HiddenSlides>0</HiddenSlides>
  <MMClips>0</MMClips>
  <ScaleCrop>false</ScaleCrop>
  <HeadingPairs>
    <vt:vector size="4" baseType="variant">
      <vt:variant>
        <vt:lpstr>Tema</vt:lpstr>
      </vt:variant>
      <vt:variant>
        <vt:i4>1</vt:i4>
      </vt:variant>
      <vt:variant>
        <vt:lpstr>Slayt Başlıkları</vt:lpstr>
      </vt:variant>
      <vt:variant>
        <vt:i4>159</vt:i4>
      </vt:variant>
    </vt:vector>
  </HeadingPairs>
  <TitlesOfParts>
    <vt:vector size="160" baseType="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Slayt 148</vt:lpstr>
      <vt:lpstr>Slayt 149</vt:lpstr>
      <vt:lpstr>Slayt 150</vt:lpstr>
      <vt:lpstr>Slayt 151</vt:lpstr>
      <vt:lpstr>Slayt 152</vt:lpstr>
      <vt:lpstr>Slayt 153</vt:lpstr>
      <vt:lpstr>Slayt 154</vt:lpstr>
      <vt:lpstr>Slayt 155</vt:lpstr>
      <vt:lpstr>Slayt 156</vt:lpstr>
      <vt:lpstr>Slayt 157</vt:lpstr>
      <vt:lpstr>Slayt 158</vt:lpstr>
      <vt:lpstr>Slayt 159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halil pir</dc:creator>
  <cp:lastModifiedBy>ismail</cp:lastModifiedBy>
  <cp:revision>1434</cp:revision>
  <dcterms:created xsi:type="dcterms:W3CDTF">2014-06-27T07:18:29Z</dcterms:created>
  <dcterms:modified xsi:type="dcterms:W3CDTF">2018-10-10T11:02:46Z</dcterms:modified>
</cp:coreProperties>
</file>